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4" r:id="rId1"/>
    <p:sldMasterId id="2147483795" r:id="rId2"/>
  </p:sldMasterIdLst>
  <p:notesMasterIdLst>
    <p:notesMasterId r:id="rId158"/>
  </p:notesMasterIdLst>
  <p:handoutMasterIdLst>
    <p:handoutMasterId r:id="rId159"/>
  </p:handoutMasterIdLst>
  <p:sldIdLst>
    <p:sldId id="550" r:id="rId3"/>
    <p:sldId id="1054" r:id="rId4"/>
    <p:sldId id="974" r:id="rId5"/>
    <p:sldId id="866" r:id="rId6"/>
    <p:sldId id="968" r:id="rId7"/>
    <p:sldId id="861" r:id="rId8"/>
    <p:sldId id="915" r:id="rId9"/>
    <p:sldId id="914" r:id="rId10"/>
    <p:sldId id="868" r:id="rId11"/>
    <p:sldId id="916" r:id="rId12"/>
    <p:sldId id="917" r:id="rId13"/>
    <p:sldId id="918" r:id="rId14"/>
    <p:sldId id="970" r:id="rId15"/>
    <p:sldId id="869" r:id="rId16"/>
    <p:sldId id="919" r:id="rId17"/>
    <p:sldId id="920" r:id="rId18"/>
    <p:sldId id="921" r:id="rId19"/>
    <p:sldId id="922" r:id="rId20"/>
    <p:sldId id="923" r:id="rId21"/>
    <p:sldId id="971" r:id="rId22"/>
    <p:sldId id="871" r:id="rId23"/>
    <p:sldId id="933" r:id="rId24"/>
    <p:sldId id="924" r:id="rId25"/>
    <p:sldId id="930" r:id="rId26"/>
    <p:sldId id="932" r:id="rId27"/>
    <p:sldId id="934" r:id="rId28"/>
    <p:sldId id="931" r:id="rId29"/>
    <p:sldId id="935" r:id="rId30"/>
    <p:sldId id="936" r:id="rId31"/>
    <p:sldId id="939" r:id="rId32"/>
    <p:sldId id="940" r:id="rId33"/>
    <p:sldId id="941" r:id="rId34"/>
    <p:sldId id="942" r:id="rId35"/>
    <p:sldId id="943" r:id="rId36"/>
    <p:sldId id="944" r:id="rId37"/>
    <p:sldId id="972" r:id="rId38"/>
    <p:sldId id="946" r:id="rId39"/>
    <p:sldId id="947" r:id="rId40"/>
    <p:sldId id="948" r:id="rId41"/>
    <p:sldId id="949" r:id="rId42"/>
    <p:sldId id="950" r:id="rId43"/>
    <p:sldId id="951" r:id="rId44"/>
    <p:sldId id="953" r:id="rId45"/>
    <p:sldId id="954" r:id="rId46"/>
    <p:sldId id="955" r:id="rId47"/>
    <p:sldId id="956" r:id="rId48"/>
    <p:sldId id="973" r:id="rId49"/>
    <p:sldId id="958" r:id="rId50"/>
    <p:sldId id="959" r:id="rId51"/>
    <p:sldId id="960" r:id="rId52"/>
    <p:sldId id="961" r:id="rId53"/>
    <p:sldId id="962" r:id="rId54"/>
    <p:sldId id="963" r:id="rId55"/>
    <p:sldId id="964" r:id="rId56"/>
    <p:sldId id="965" r:id="rId57"/>
    <p:sldId id="966" r:id="rId58"/>
    <p:sldId id="967" r:id="rId59"/>
    <p:sldId id="975" r:id="rId60"/>
    <p:sldId id="976" r:id="rId61"/>
    <p:sldId id="977" r:id="rId62"/>
    <p:sldId id="978" r:id="rId63"/>
    <p:sldId id="979" r:id="rId64"/>
    <p:sldId id="980" r:id="rId65"/>
    <p:sldId id="981" r:id="rId66"/>
    <p:sldId id="982" r:id="rId67"/>
    <p:sldId id="983" r:id="rId68"/>
    <p:sldId id="984" r:id="rId69"/>
    <p:sldId id="985" r:id="rId70"/>
    <p:sldId id="986" r:id="rId71"/>
    <p:sldId id="987" r:id="rId72"/>
    <p:sldId id="988" r:id="rId73"/>
    <p:sldId id="989" r:id="rId74"/>
    <p:sldId id="990" r:id="rId75"/>
    <p:sldId id="991" r:id="rId76"/>
    <p:sldId id="992" r:id="rId77"/>
    <p:sldId id="993" r:id="rId78"/>
    <p:sldId id="994" r:id="rId79"/>
    <p:sldId id="995" r:id="rId80"/>
    <p:sldId id="996" r:id="rId81"/>
    <p:sldId id="997" r:id="rId82"/>
    <p:sldId id="998" r:id="rId83"/>
    <p:sldId id="999" r:id="rId84"/>
    <p:sldId id="1000" r:id="rId85"/>
    <p:sldId id="1001" r:id="rId86"/>
    <p:sldId id="1002" r:id="rId87"/>
    <p:sldId id="1003" r:id="rId88"/>
    <p:sldId id="1004" r:id="rId89"/>
    <p:sldId id="1005" r:id="rId90"/>
    <p:sldId id="1006" r:id="rId91"/>
    <p:sldId id="1007" r:id="rId92"/>
    <p:sldId id="1008" r:id="rId93"/>
    <p:sldId id="1009" r:id="rId94"/>
    <p:sldId id="1010" r:id="rId95"/>
    <p:sldId id="1011" r:id="rId96"/>
    <p:sldId id="1012" r:id="rId97"/>
    <p:sldId id="1013" r:id="rId98"/>
    <p:sldId id="1014" r:id="rId99"/>
    <p:sldId id="1015" r:id="rId100"/>
    <p:sldId id="1017" r:id="rId101"/>
    <p:sldId id="1016" r:id="rId102"/>
    <p:sldId id="1018" r:id="rId103"/>
    <p:sldId id="1019" r:id="rId104"/>
    <p:sldId id="1020" r:id="rId105"/>
    <p:sldId id="1021" r:id="rId106"/>
    <p:sldId id="1022" r:id="rId107"/>
    <p:sldId id="1023" r:id="rId108"/>
    <p:sldId id="1024" r:id="rId109"/>
    <p:sldId id="1025" r:id="rId110"/>
    <p:sldId id="1027" r:id="rId111"/>
    <p:sldId id="1026" r:id="rId112"/>
    <p:sldId id="1028" r:id="rId113"/>
    <p:sldId id="1029" r:id="rId114"/>
    <p:sldId id="1030" r:id="rId115"/>
    <p:sldId id="1031" r:id="rId116"/>
    <p:sldId id="1032" r:id="rId117"/>
    <p:sldId id="1033" r:id="rId118"/>
    <p:sldId id="1035" r:id="rId119"/>
    <p:sldId id="1034" r:id="rId120"/>
    <p:sldId id="1036" r:id="rId121"/>
    <p:sldId id="1037" r:id="rId122"/>
    <p:sldId id="1038" r:id="rId123"/>
    <p:sldId id="1039" r:id="rId124"/>
    <p:sldId id="1040" r:id="rId125"/>
    <p:sldId id="1041" r:id="rId126"/>
    <p:sldId id="1042" r:id="rId127"/>
    <p:sldId id="1043" r:id="rId128"/>
    <p:sldId id="1044" r:id="rId129"/>
    <p:sldId id="1046" r:id="rId130"/>
    <p:sldId id="1047" r:id="rId131"/>
    <p:sldId id="1049" r:id="rId132"/>
    <p:sldId id="1048" r:id="rId133"/>
    <p:sldId id="1050" r:id="rId134"/>
    <p:sldId id="1051" r:id="rId135"/>
    <p:sldId id="1052" r:id="rId136"/>
    <p:sldId id="1053" r:id="rId137"/>
    <p:sldId id="1055" r:id="rId138"/>
    <p:sldId id="1056" r:id="rId139"/>
    <p:sldId id="1057" r:id="rId140"/>
    <p:sldId id="1058" r:id="rId141"/>
    <p:sldId id="1059" r:id="rId142"/>
    <p:sldId id="1060" r:id="rId143"/>
    <p:sldId id="1061" r:id="rId144"/>
    <p:sldId id="1062" r:id="rId145"/>
    <p:sldId id="1063" r:id="rId146"/>
    <p:sldId id="1064" r:id="rId147"/>
    <p:sldId id="1065" r:id="rId148"/>
    <p:sldId id="1067" r:id="rId149"/>
    <p:sldId id="1068" r:id="rId150"/>
    <p:sldId id="1069" r:id="rId151"/>
    <p:sldId id="1070" r:id="rId152"/>
    <p:sldId id="1071" r:id="rId153"/>
    <p:sldId id="1072" r:id="rId154"/>
    <p:sldId id="1073" r:id="rId155"/>
    <p:sldId id="1074" r:id="rId156"/>
    <p:sldId id="1075" r:id="rId157"/>
  </p:sldIdLst>
  <p:sldSz cx="24387175" cy="13716000"/>
  <p:notesSz cx="6865938" cy="9998075"/>
  <p:defaultTextStyle>
    <a:defPPr>
      <a:defRPr lang="en-US"/>
    </a:defPPr>
    <a:lvl1pPr marL="0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219261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2438522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3657783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4877044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6096305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7315566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8534827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9754088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448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4156"/>
    <a:srgbClr val="16527E"/>
    <a:srgbClr val="217EC1"/>
    <a:srgbClr val="698C30"/>
    <a:srgbClr val="BC1821"/>
    <a:srgbClr val="43B4E3"/>
    <a:srgbClr val="797979"/>
    <a:srgbClr val="CD2B59"/>
    <a:srgbClr val="EB332C"/>
    <a:srgbClr val="613D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567" autoAdjust="0"/>
    <p:restoredTop sz="95091" autoAdjust="0"/>
  </p:normalViewPr>
  <p:slideViewPr>
    <p:cSldViewPr snapToObjects="1" showGuides="1">
      <p:cViewPr varScale="1">
        <p:scale>
          <a:sx n="35" d="100"/>
          <a:sy n="35" d="100"/>
        </p:scale>
        <p:origin x="144" y="162"/>
      </p:cViewPr>
      <p:guideLst>
        <p:guide orient="horz" pos="8448"/>
        <p:guide pos="76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4" d="100"/>
        <a:sy n="24" d="100"/>
      </p:scale>
      <p:origin x="0" y="-38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handoutMaster" Target="handoutMasters/handoutMaster1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presProps" Target="presProps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tableStyles" Target="tableStyles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CFD0EA-F726-4A40-93A1-EA8F0AA06770}" type="doc">
      <dgm:prSet loTypeId="urn:microsoft.com/office/officeart/2005/8/layout/defaul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fr-FR"/>
        </a:p>
      </dgm:t>
    </dgm:pt>
    <dgm:pt modelId="{CD22A87D-2B4F-4E52-B1B1-572B272A67A8}">
      <dgm:prSet phldrT="[Texte]" custT="1"/>
      <dgm:spPr/>
      <dgm:t>
        <a:bodyPr/>
        <a:lstStyle/>
        <a:p>
          <a:r>
            <a:rPr lang="fr-FR" sz="4800" dirty="0"/>
            <a:t>DRH centrale</a:t>
          </a:r>
        </a:p>
      </dgm:t>
    </dgm:pt>
    <dgm:pt modelId="{30782204-45E2-48AB-8162-9814B7797EF6}" type="parTrans" cxnId="{7C11C411-96F2-4C85-B29C-D0B75CE09F13}">
      <dgm:prSet/>
      <dgm:spPr/>
      <dgm:t>
        <a:bodyPr/>
        <a:lstStyle/>
        <a:p>
          <a:endParaRPr lang="fr-FR"/>
        </a:p>
      </dgm:t>
    </dgm:pt>
    <dgm:pt modelId="{012C2176-5EC0-455B-9291-103074D754D2}" type="sibTrans" cxnId="{7C11C411-96F2-4C85-B29C-D0B75CE09F13}">
      <dgm:prSet/>
      <dgm:spPr/>
      <dgm:t>
        <a:bodyPr/>
        <a:lstStyle/>
        <a:p>
          <a:endParaRPr lang="fr-FR"/>
        </a:p>
      </dgm:t>
    </dgm:pt>
    <dgm:pt modelId="{E0923248-CB3A-4AA4-AF4E-57EB83696545}">
      <dgm:prSet phldrT="[Texte]" custT="1"/>
      <dgm:spPr/>
      <dgm:t>
        <a:bodyPr/>
        <a:lstStyle/>
        <a:p>
          <a:r>
            <a:rPr lang="fr-FR" sz="4800" dirty="0"/>
            <a:t>DRH locale</a:t>
          </a:r>
        </a:p>
      </dgm:t>
    </dgm:pt>
    <dgm:pt modelId="{A4E599F0-F17B-4E79-B21B-13CA9D7A96ED}" type="parTrans" cxnId="{2890CBBC-4AFD-4289-A65C-ADCA8CEF1B8D}">
      <dgm:prSet/>
      <dgm:spPr/>
      <dgm:t>
        <a:bodyPr/>
        <a:lstStyle/>
        <a:p>
          <a:endParaRPr lang="fr-FR"/>
        </a:p>
      </dgm:t>
    </dgm:pt>
    <dgm:pt modelId="{A7FCC18C-D2F3-4BBA-A4BA-402DC6EF0D75}" type="sibTrans" cxnId="{2890CBBC-4AFD-4289-A65C-ADCA8CEF1B8D}">
      <dgm:prSet/>
      <dgm:spPr/>
      <dgm:t>
        <a:bodyPr/>
        <a:lstStyle/>
        <a:p>
          <a:endParaRPr lang="fr-FR"/>
        </a:p>
      </dgm:t>
    </dgm:pt>
    <dgm:pt modelId="{EF059CCB-3E87-4220-8632-6B57EBF2E4A2}">
      <dgm:prSet phldrT="[Texte]" custT="1"/>
      <dgm:spPr/>
      <dgm:t>
        <a:bodyPr/>
        <a:lstStyle/>
        <a:p>
          <a:r>
            <a:rPr lang="fr-FR" sz="4800" dirty="0"/>
            <a:t>OS centrale</a:t>
          </a:r>
        </a:p>
      </dgm:t>
    </dgm:pt>
    <dgm:pt modelId="{849CF829-B3CF-4B6F-8606-65212CD0E719}" type="parTrans" cxnId="{F890AF99-38AB-4760-A01F-3430E594223E}">
      <dgm:prSet/>
      <dgm:spPr/>
      <dgm:t>
        <a:bodyPr/>
        <a:lstStyle/>
        <a:p>
          <a:endParaRPr lang="fr-FR"/>
        </a:p>
      </dgm:t>
    </dgm:pt>
    <dgm:pt modelId="{3AC34FC5-AE75-4F4F-83DF-AF8E0CA24135}" type="sibTrans" cxnId="{F890AF99-38AB-4760-A01F-3430E594223E}">
      <dgm:prSet/>
      <dgm:spPr/>
      <dgm:t>
        <a:bodyPr/>
        <a:lstStyle/>
        <a:p>
          <a:endParaRPr lang="fr-FR"/>
        </a:p>
      </dgm:t>
    </dgm:pt>
    <dgm:pt modelId="{25B8B685-2D83-4212-8F63-59A1647336C3}">
      <dgm:prSet phldrT="[Texte]" custT="1"/>
      <dgm:spPr/>
      <dgm:t>
        <a:bodyPr/>
        <a:lstStyle/>
        <a:p>
          <a:r>
            <a:rPr lang="fr-FR" sz="4800" dirty="0"/>
            <a:t>OS locale</a:t>
          </a:r>
        </a:p>
      </dgm:t>
    </dgm:pt>
    <dgm:pt modelId="{2BB236BC-987F-4BA3-8E29-0F9CCCE08091}" type="parTrans" cxnId="{0AF4DA11-BE4D-46C2-97B0-446C5EC1F1BE}">
      <dgm:prSet/>
      <dgm:spPr/>
      <dgm:t>
        <a:bodyPr/>
        <a:lstStyle/>
        <a:p>
          <a:endParaRPr lang="fr-FR"/>
        </a:p>
      </dgm:t>
    </dgm:pt>
    <dgm:pt modelId="{1BFAE862-E504-441B-8E79-CDBEF99281C2}" type="sibTrans" cxnId="{0AF4DA11-BE4D-46C2-97B0-446C5EC1F1BE}">
      <dgm:prSet/>
      <dgm:spPr/>
      <dgm:t>
        <a:bodyPr/>
        <a:lstStyle/>
        <a:p>
          <a:endParaRPr lang="fr-FR"/>
        </a:p>
      </dgm:t>
    </dgm:pt>
    <dgm:pt modelId="{4877749A-854D-42C0-BFB5-D7B97B2CD87D}" type="pres">
      <dgm:prSet presAssocID="{58CFD0EA-F726-4A40-93A1-EA8F0AA0677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F2F043E2-E262-445F-90F6-2AB6D026AA04}" type="pres">
      <dgm:prSet presAssocID="{CD22A87D-2B4F-4E52-B1B1-572B272A67A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7D318A9-8BA7-4A46-ADC2-09E8DF9955AE}" type="pres">
      <dgm:prSet presAssocID="{012C2176-5EC0-455B-9291-103074D754D2}" presName="sibTrans" presStyleCnt="0"/>
      <dgm:spPr/>
    </dgm:pt>
    <dgm:pt modelId="{CE318789-708A-40CC-A217-5A762C644BC0}" type="pres">
      <dgm:prSet presAssocID="{E0923248-CB3A-4AA4-AF4E-57EB8369654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91272B7-E07E-4373-8DD5-DA7D81202372}" type="pres">
      <dgm:prSet presAssocID="{A7FCC18C-D2F3-4BBA-A4BA-402DC6EF0D75}" presName="sibTrans" presStyleCnt="0"/>
      <dgm:spPr/>
    </dgm:pt>
    <dgm:pt modelId="{2FE286CB-AE25-4533-A383-AD22C8544B93}" type="pres">
      <dgm:prSet presAssocID="{EF059CCB-3E87-4220-8632-6B57EBF2E4A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FEA2B76-F965-4A81-8CB1-EC1EBD4341EC}" type="pres">
      <dgm:prSet presAssocID="{3AC34FC5-AE75-4F4F-83DF-AF8E0CA24135}" presName="sibTrans" presStyleCnt="0"/>
      <dgm:spPr/>
    </dgm:pt>
    <dgm:pt modelId="{B879FE41-A167-47D2-8B1E-2A340B027D8D}" type="pres">
      <dgm:prSet presAssocID="{25B8B685-2D83-4212-8F63-59A1647336C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962AF5A6-B8B5-42D2-9091-4BF0CF390D11}" type="presOf" srcId="{E0923248-CB3A-4AA4-AF4E-57EB83696545}" destId="{CE318789-708A-40CC-A217-5A762C644BC0}" srcOrd="0" destOrd="0" presId="urn:microsoft.com/office/officeart/2005/8/layout/default"/>
    <dgm:cxn modelId="{2934EBDC-53FC-424B-891C-D917DDEF6048}" type="presOf" srcId="{EF059CCB-3E87-4220-8632-6B57EBF2E4A2}" destId="{2FE286CB-AE25-4533-A383-AD22C8544B93}" srcOrd="0" destOrd="0" presId="urn:microsoft.com/office/officeart/2005/8/layout/default"/>
    <dgm:cxn modelId="{2890CBBC-4AFD-4289-A65C-ADCA8CEF1B8D}" srcId="{58CFD0EA-F726-4A40-93A1-EA8F0AA06770}" destId="{E0923248-CB3A-4AA4-AF4E-57EB83696545}" srcOrd="1" destOrd="0" parTransId="{A4E599F0-F17B-4E79-B21B-13CA9D7A96ED}" sibTransId="{A7FCC18C-D2F3-4BBA-A4BA-402DC6EF0D75}"/>
    <dgm:cxn modelId="{4BF454C1-C537-4E4D-B6F3-A98CCA6B0858}" type="presOf" srcId="{25B8B685-2D83-4212-8F63-59A1647336C3}" destId="{B879FE41-A167-47D2-8B1E-2A340B027D8D}" srcOrd="0" destOrd="0" presId="urn:microsoft.com/office/officeart/2005/8/layout/default"/>
    <dgm:cxn modelId="{0AF4DA11-BE4D-46C2-97B0-446C5EC1F1BE}" srcId="{58CFD0EA-F726-4A40-93A1-EA8F0AA06770}" destId="{25B8B685-2D83-4212-8F63-59A1647336C3}" srcOrd="3" destOrd="0" parTransId="{2BB236BC-987F-4BA3-8E29-0F9CCCE08091}" sibTransId="{1BFAE862-E504-441B-8E79-CDBEF99281C2}"/>
    <dgm:cxn modelId="{F890AF99-38AB-4760-A01F-3430E594223E}" srcId="{58CFD0EA-F726-4A40-93A1-EA8F0AA06770}" destId="{EF059CCB-3E87-4220-8632-6B57EBF2E4A2}" srcOrd="2" destOrd="0" parTransId="{849CF829-B3CF-4B6F-8606-65212CD0E719}" sibTransId="{3AC34FC5-AE75-4F4F-83DF-AF8E0CA24135}"/>
    <dgm:cxn modelId="{F277288B-98E0-4A89-84A2-24E8BF3055C2}" type="presOf" srcId="{CD22A87D-2B4F-4E52-B1B1-572B272A67A8}" destId="{F2F043E2-E262-445F-90F6-2AB6D026AA04}" srcOrd="0" destOrd="0" presId="urn:microsoft.com/office/officeart/2005/8/layout/default"/>
    <dgm:cxn modelId="{8C036331-D004-4136-9003-0A9AAAAA635B}" type="presOf" srcId="{58CFD0EA-F726-4A40-93A1-EA8F0AA06770}" destId="{4877749A-854D-42C0-BFB5-D7B97B2CD87D}" srcOrd="0" destOrd="0" presId="urn:microsoft.com/office/officeart/2005/8/layout/default"/>
    <dgm:cxn modelId="{7C11C411-96F2-4C85-B29C-D0B75CE09F13}" srcId="{58CFD0EA-F726-4A40-93A1-EA8F0AA06770}" destId="{CD22A87D-2B4F-4E52-B1B1-572B272A67A8}" srcOrd="0" destOrd="0" parTransId="{30782204-45E2-48AB-8162-9814B7797EF6}" sibTransId="{012C2176-5EC0-455B-9291-103074D754D2}"/>
    <dgm:cxn modelId="{0871D7B9-8948-434C-B01F-0D899C692174}" type="presParOf" srcId="{4877749A-854D-42C0-BFB5-D7B97B2CD87D}" destId="{F2F043E2-E262-445F-90F6-2AB6D026AA04}" srcOrd="0" destOrd="0" presId="urn:microsoft.com/office/officeart/2005/8/layout/default"/>
    <dgm:cxn modelId="{720BF89F-864E-474A-90FC-7BEDDCC62536}" type="presParOf" srcId="{4877749A-854D-42C0-BFB5-D7B97B2CD87D}" destId="{A7D318A9-8BA7-4A46-ADC2-09E8DF9955AE}" srcOrd="1" destOrd="0" presId="urn:microsoft.com/office/officeart/2005/8/layout/default"/>
    <dgm:cxn modelId="{F856AFDD-F07B-4274-B9BA-44AA065B8DCB}" type="presParOf" srcId="{4877749A-854D-42C0-BFB5-D7B97B2CD87D}" destId="{CE318789-708A-40CC-A217-5A762C644BC0}" srcOrd="2" destOrd="0" presId="urn:microsoft.com/office/officeart/2005/8/layout/default"/>
    <dgm:cxn modelId="{8C12CB98-8018-45E5-B95E-8843DFEC3EB7}" type="presParOf" srcId="{4877749A-854D-42C0-BFB5-D7B97B2CD87D}" destId="{691272B7-E07E-4373-8DD5-DA7D81202372}" srcOrd="3" destOrd="0" presId="urn:microsoft.com/office/officeart/2005/8/layout/default"/>
    <dgm:cxn modelId="{FEE87D54-357A-4D8F-A54B-0DEC00745860}" type="presParOf" srcId="{4877749A-854D-42C0-BFB5-D7B97B2CD87D}" destId="{2FE286CB-AE25-4533-A383-AD22C8544B93}" srcOrd="4" destOrd="0" presId="urn:microsoft.com/office/officeart/2005/8/layout/default"/>
    <dgm:cxn modelId="{90CD8FC3-EE44-48B6-B256-C6CA3C4D98B2}" type="presParOf" srcId="{4877749A-854D-42C0-BFB5-D7B97B2CD87D}" destId="{8FEA2B76-F965-4A81-8CB1-EC1EBD4341EC}" srcOrd="5" destOrd="0" presId="urn:microsoft.com/office/officeart/2005/8/layout/default"/>
    <dgm:cxn modelId="{2852B1B7-8F35-477D-BD4C-AE4E247A7BE3}" type="presParOf" srcId="{4877749A-854D-42C0-BFB5-D7B97B2CD87D}" destId="{B879FE41-A167-47D2-8B1E-2A340B027D8D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F043E2-E262-445F-90F6-2AB6D026AA04}">
      <dsp:nvSpPr>
        <dsp:cNvPr id="0" name=""/>
        <dsp:cNvSpPr/>
      </dsp:nvSpPr>
      <dsp:spPr>
        <a:xfrm>
          <a:off x="1325031" y="269"/>
          <a:ext cx="3947585" cy="23685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800" kern="1200" dirty="0"/>
            <a:t>DRH centrale</a:t>
          </a:r>
        </a:p>
      </dsp:txBody>
      <dsp:txXfrm>
        <a:off x="1325031" y="269"/>
        <a:ext cx="3947585" cy="2368551"/>
      </dsp:txXfrm>
    </dsp:sp>
    <dsp:sp modelId="{CE318789-708A-40CC-A217-5A762C644BC0}">
      <dsp:nvSpPr>
        <dsp:cNvPr id="0" name=""/>
        <dsp:cNvSpPr/>
      </dsp:nvSpPr>
      <dsp:spPr>
        <a:xfrm>
          <a:off x="5667375" y="269"/>
          <a:ext cx="3947585" cy="23685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800" kern="1200" dirty="0"/>
            <a:t>DRH locale</a:t>
          </a:r>
        </a:p>
      </dsp:txBody>
      <dsp:txXfrm>
        <a:off x="5667375" y="269"/>
        <a:ext cx="3947585" cy="2368551"/>
      </dsp:txXfrm>
    </dsp:sp>
    <dsp:sp modelId="{2FE286CB-AE25-4533-A383-AD22C8544B93}">
      <dsp:nvSpPr>
        <dsp:cNvPr id="0" name=""/>
        <dsp:cNvSpPr/>
      </dsp:nvSpPr>
      <dsp:spPr>
        <a:xfrm>
          <a:off x="1325031" y="2763578"/>
          <a:ext cx="3947585" cy="23685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800" kern="1200" dirty="0"/>
            <a:t>OS centrale</a:t>
          </a:r>
        </a:p>
      </dsp:txBody>
      <dsp:txXfrm>
        <a:off x="1325031" y="2763578"/>
        <a:ext cx="3947585" cy="2368551"/>
      </dsp:txXfrm>
    </dsp:sp>
    <dsp:sp modelId="{B879FE41-A167-47D2-8B1E-2A340B027D8D}">
      <dsp:nvSpPr>
        <dsp:cNvPr id="0" name=""/>
        <dsp:cNvSpPr/>
      </dsp:nvSpPr>
      <dsp:spPr>
        <a:xfrm>
          <a:off x="5667375" y="2763578"/>
          <a:ext cx="3947585" cy="23685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800" kern="1200" dirty="0"/>
            <a:t>OS locale</a:t>
          </a:r>
        </a:p>
      </dsp:txBody>
      <dsp:txXfrm>
        <a:off x="5667375" y="2763578"/>
        <a:ext cx="3947585" cy="23685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5239" cy="499904"/>
          </a:xfrm>
          <a:prstGeom prst="rect">
            <a:avLst/>
          </a:prstGeom>
        </p:spPr>
        <p:txBody>
          <a:bodyPr vert="horz" lIns="96354" tIns="48177" rIns="96354" bIns="48177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9110" y="1"/>
            <a:ext cx="2975239" cy="499904"/>
          </a:xfrm>
          <a:prstGeom prst="rect">
            <a:avLst/>
          </a:prstGeom>
        </p:spPr>
        <p:txBody>
          <a:bodyPr vert="horz" lIns="96354" tIns="48177" rIns="96354" bIns="48177" rtlCol="0"/>
          <a:lstStyle>
            <a:lvl1pPr algn="r">
              <a:defRPr sz="1300"/>
            </a:lvl1pPr>
          </a:lstStyle>
          <a:p>
            <a:fld id="{20E31EDE-17CF-D746-B83B-FEE41F000DF3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96436"/>
            <a:ext cx="2975239" cy="499904"/>
          </a:xfrm>
          <a:prstGeom prst="rect">
            <a:avLst/>
          </a:prstGeom>
        </p:spPr>
        <p:txBody>
          <a:bodyPr vert="horz" lIns="96354" tIns="48177" rIns="96354" bIns="48177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9110" y="9496436"/>
            <a:ext cx="2975239" cy="499904"/>
          </a:xfrm>
          <a:prstGeom prst="rect">
            <a:avLst/>
          </a:prstGeom>
        </p:spPr>
        <p:txBody>
          <a:bodyPr vert="horz" lIns="96354" tIns="48177" rIns="96354" bIns="48177" rtlCol="0" anchor="b"/>
          <a:lstStyle>
            <a:lvl1pPr algn="r">
              <a:defRPr sz="1300"/>
            </a:lvl1pPr>
          </a:lstStyle>
          <a:p>
            <a:fld id="{6D320672-5196-0B4F-93AE-044FFF10757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126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5239" cy="499904"/>
          </a:xfrm>
          <a:prstGeom prst="rect">
            <a:avLst/>
          </a:prstGeom>
        </p:spPr>
        <p:txBody>
          <a:bodyPr vert="horz" lIns="96354" tIns="48177" rIns="96354" bIns="48177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9110" y="1"/>
            <a:ext cx="2975239" cy="499904"/>
          </a:xfrm>
          <a:prstGeom prst="rect">
            <a:avLst/>
          </a:prstGeom>
        </p:spPr>
        <p:txBody>
          <a:bodyPr vert="horz" lIns="96354" tIns="48177" rIns="96354" bIns="48177" rtlCol="0"/>
          <a:lstStyle>
            <a:lvl1pPr algn="r">
              <a:defRPr sz="1300"/>
            </a:lvl1pPr>
          </a:lstStyle>
          <a:p>
            <a:fld id="{296A9F3C-04AF-8847-8AD8-CAC892C2E245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50888"/>
            <a:ext cx="6662738" cy="37480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54" tIns="48177" rIns="96354" bIns="4817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594" y="4749085"/>
            <a:ext cx="5492750" cy="4499134"/>
          </a:xfrm>
          <a:prstGeom prst="rect">
            <a:avLst/>
          </a:prstGeom>
        </p:spPr>
        <p:txBody>
          <a:bodyPr vert="horz" lIns="96354" tIns="48177" rIns="96354" bIns="4817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96436"/>
            <a:ext cx="2975239" cy="499904"/>
          </a:xfrm>
          <a:prstGeom prst="rect">
            <a:avLst/>
          </a:prstGeom>
        </p:spPr>
        <p:txBody>
          <a:bodyPr vert="horz" lIns="96354" tIns="48177" rIns="96354" bIns="48177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9110" y="9496436"/>
            <a:ext cx="2975239" cy="499904"/>
          </a:xfrm>
          <a:prstGeom prst="rect">
            <a:avLst/>
          </a:prstGeom>
        </p:spPr>
        <p:txBody>
          <a:bodyPr vert="horz" lIns="96354" tIns="48177" rIns="96354" bIns="48177" rtlCol="0" anchor="b"/>
          <a:lstStyle>
            <a:lvl1pPr algn="r">
              <a:defRPr sz="1300"/>
            </a:lvl1pPr>
          </a:lstStyle>
          <a:p>
            <a:fld id="{4417CB07-0039-4545-92EA-48E12138E51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10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1219261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2438522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3657783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4877044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6096305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7315566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8534827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9754088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4627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9575" cy="294005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71975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168D6-DC70-4248-9867-7AB399A24A53}" type="datetimeFigureOut">
              <a:rPr lang="fr-FR" smtClean="0"/>
              <a:t>23/05/2022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30CF-EFD4-2F4D-A2D4-2C3E5AFB3B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3172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168D6-DC70-4248-9867-7AB399A24A53}" type="datetimeFigureOut">
              <a:rPr lang="fr-FR" smtClean="0"/>
              <a:t>23/05/2022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30CF-EFD4-2F4D-A2D4-2C3E5AFB3B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3485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17681575" y="549275"/>
            <a:ext cx="5486400" cy="11703050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9975" cy="117030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168D6-DC70-4248-9867-7AB399A24A53}" type="datetimeFigureOut">
              <a:rPr lang="fr-FR" smtClean="0"/>
              <a:t>23/05/2022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30CF-EFD4-2F4D-A2D4-2C3E5AFB3B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5658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2"/>
          <p:cNvSpPr/>
          <p:nvPr userDrawn="1"/>
        </p:nvSpPr>
        <p:spPr>
          <a:xfrm>
            <a:off x="-1" y="0"/>
            <a:ext cx="24387175" cy="1371600"/>
          </a:xfrm>
          <a:prstGeom prst="rect">
            <a:avLst/>
          </a:prstGeom>
          <a:solidFill>
            <a:srgbClr val="E9EDEE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486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4387175" cy="13716000"/>
          </a:xfrm>
        </p:spPr>
        <p:txBody>
          <a:bodyPr>
            <a:normAutofit/>
          </a:bodyPr>
          <a:lstStyle>
            <a:lvl1pPr>
              <a:defRPr sz="3200" baseline="0"/>
            </a:lvl1pPr>
          </a:lstStyle>
          <a:p>
            <a:r>
              <a:rPr lang="en-US" dirty="0"/>
              <a:t>Drag your picture here and Send to back</a:t>
            </a:r>
          </a:p>
        </p:txBody>
      </p:sp>
    </p:spTree>
    <p:extLst>
      <p:ext uri="{BB962C8B-B14F-4D97-AF65-F5344CB8AC3E}">
        <p14:creationId xmlns:p14="http://schemas.microsoft.com/office/powerpoint/2010/main" val="3798930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2"/>
          <p:cNvSpPr/>
          <p:nvPr userDrawn="1"/>
        </p:nvSpPr>
        <p:spPr>
          <a:xfrm>
            <a:off x="-1" y="0"/>
            <a:ext cx="24387175" cy="1371600"/>
          </a:xfrm>
          <a:prstGeom prst="rect">
            <a:avLst/>
          </a:prstGeom>
          <a:solidFill>
            <a:srgbClr val="E9EDEE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3622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2219145" y="4038600"/>
            <a:ext cx="4267756" cy="426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  <p:sp>
        <p:nvSpPr>
          <p:cNvPr id="18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7316152" y="4038600"/>
            <a:ext cx="4267756" cy="426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  <p:sp>
        <p:nvSpPr>
          <p:cNvPr id="19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12193587" y="4038600"/>
            <a:ext cx="4267756" cy="426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  <p:sp>
        <p:nvSpPr>
          <p:cNvPr id="20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17071022" y="4038600"/>
            <a:ext cx="4267756" cy="426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  <p:sp>
        <p:nvSpPr>
          <p:cNvPr id="6" name="Shape 32"/>
          <p:cNvSpPr/>
          <p:nvPr userDrawn="1"/>
        </p:nvSpPr>
        <p:spPr>
          <a:xfrm>
            <a:off x="-1" y="0"/>
            <a:ext cx="24387175" cy="1371600"/>
          </a:xfrm>
          <a:prstGeom prst="rect">
            <a:avLst/>
          </a:prstGeom>
          <a:solidFill>
            <a:srgbClr val="E9EDEE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808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/>
      <p:bldP spid="19" grpId="0"/>
      <p:bldP spid="20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of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2812875" y="3574112"/>
            <a:ext cx="6332712" cy="63318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  <p:sp>
        <p:nvSpPr>
          <p:cNvPr id="3" name="Shape 32"/>
          <p:cNvSpPr/>
          <p:nvPr userDrawn="1"/>
        </p:nvSpPr>
        <p:spPr>
          <a:xfrm>
            <a:off x="-1" y="0"/>
            <a:ext cx="24387175" cy="1371600"/>
          </a:xfrm>
          <a:prstGeom prst="rect">
            <a:avLst/>
          </a:prstGeom>
          <a:solidFill>
            <a:srgbClr val="E9EDEE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95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2576930" y="3121973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600">
                <a:ln>
                  <a:noFill/>
                </a:ln>
                <a:solidFill>
                  <a:schemeClr val="tx2"/>
                </a:solidFill>
                <a:latin typeface="Source Sans Pro ExtraLight"/>
                <a:cs typeface="Source Sans Pro ExtraLight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2130030" y="3132309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600">
                <a:ln>
                  <a:noFill/>
                </a:ln>
                <a:solidFill>
                  <a:schemeClr val="tx2"/>
                </a:solidFill>
                <a:latin typeface="Source Sans Pro ExtraLight"/>
                <a:cs typeface="Source Sans Pro Extra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6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6906580" y="3142498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600">
                <a:ln>
                  <a:noFill/>
                </a:ln>
                <a:solidFill>
                  <a:schemeClr val="tx2"/>
                </a:solidFill>
                <a:latin typeface="Source Sans Pro ExtraLight"/>
                <a:cs typeface="Source Sans Pro ExtraLight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2576930" y="7942413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600">
                <a:ln>
                  <a:noFill/>
                </a:ln>
                <a:solidFill>
                  <a:schemeClr val="tx2"/>
                </a:solidFill>
                <a:latin typeface="Source Sans Pro ExtraLight"/>
                <a:cs typeface="Source Sans Pro ExtraLight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7353480" y="7942413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600">
                <a:ln>
                  <a:noFill/>
                </a:ln>
                <a:solidFill>
                  <a:schemeClr val="tx2"/>
                </a:solidFill>
                <a:latin typeface="Source Sans Pro ExtraLight"/>
                <a:cs typeface="Source Sans Pro Extra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9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2130030" y="7921887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600">
                <a:ln>
                  <a:noFill/>
                </a:ln>
                <a:solidFill>
                  <a:schemeClr val="tx2"/>
                </a:solidFill>
                <a:latin typeface="Source Sans Pro ExtraLight"/>
                <a:cs typeface="Source Sans Pro Extra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16906580" y="7921887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600">
                <a:ln>
                  <a:noFill/>
                </a:ln>
                <a:solidFill>
                  <a:schemeClr val="tx2"/>
                </a:solidFill>
                <a:latin typeface="Source Sans Pro ExtraLight"/>
                <a:cs typeface="Source Sans Pro Extra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2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7353480" y="3121973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600">
                <a:ln>
                  <a:noFill/>
                </a:ln>
                <a:solidFill>
                  <a:schemeClr val="tx2"/>
                </a:solidFill>
                <a:latin typeface="Source Sans Pro ExtraLight"/>
                <a:cs typeface="Source Sans Pro ExtraLight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0" name="Shape 32"/>
          <p:cNvSpPr/>
          <p:nvPr userDrawn="1"/>
        </p:nvSpPr>
        <p:spPr>
          <a:xfrm>
            <a:off x="-1" y="0"/>
            <a:ext cx="24387175" cy="1371600"/>
          </a:xfrm>
          <a:prstGeom prst="rect">
            <a:avLst/>
          </a:prstGeom>
          <a:solidFill>
            <a:srgbClr val="E9EDEE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224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4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"/>
                            </p:stCondLst>
                            <p:childTnLst>
                              <p:par>
                                <p:cTn id="4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00"/>
                            </p:stCondLst>
                            <p:childTnLst>
                              <p:par>
                                <p:cTn id="4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6" grpId="0"/>
      <p:bldP spid="27" grpId="0"/>
      <p:bldP spid="28" grpId="0"/>
      <p:bldP spid="29" grpId="0"/>
      <p:bldP spid="30" grpId="0"/>
      <p:bldP spid="32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6 3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10154400" y="4109362"/>
            <a:ext cx="4041624" cy="7163108"/>
          </a:xfrm>
        </p:spPr>
        <p:txBody>
          <a:bodyPr>
            <a:normAutofit/>
          </a:bodyPr>
          <a:lstStyle>
            <a:lvl1pPr marL="0" indent="0">
              <a:buNone/>
              <a:defRPr sz="1300"/>
            </a:lvl1pPr>
          </a:lstStyle>
          <a:p>
            <a:endParaRPr lang="en-US"/>
          </a:p>
        </p:txBody>
      </p:sp>
      <p:sp>
        <p:nvSpPr>
          <p:cNvPr id="29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7887078" y="5181600"/>
            <a:ext cx="2020509" cy="5029200"/>
          </a:xfrm>
        </p:spPr>
        <p:txBody>
          <a:bodyPr>
            <a:normAutofit/>
          </a:bodyPr>
          <a:lstStyle>
            <a:lvl1pPr marL="0" indent="0">
              <a:buNone/>
              <a:defRPr sz="1300"/>
            </a:lvl1pPr>
          </a:lstStyle>
          <a:p>
            <a:endParaRPr lang="en-US" dirty="0"/>
          </a:p>
        </p:txBody>
      </p:sp>
      <p:sp>
        <p:nvSpPr>
          <p:cNvPr id="31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14403387" y="5181600"/>
            <a:ext cx="2020509" cy="5029200"/>
          </a:xfrm>
        </p:spPr>
        <p:txBody>
          <a:bodyPr>
            <a:normAutofit/>
          </a:bodyPr>
          <a:lstStyle>
            <a:lvl1pPr marL="0" indent="0">
              <a:buNone/>
              <a:defRPr sz="1300"/>
            </a:lvl1pPr>
          </a:lstStyle>
          <a:p>
            <a:endParaRPr lang="en-US" dirty="0"/>
          </a:p>
        </p:txBody>
      </p:sp>
      <p:sp>
        <p:nvSpPr>
          <p:cNvPr id="5" name="Shape 32"/>
          <p:cNvSpPr/>
          <p:nvPr userDrawn="1"/>
        </p:nvSpPr>
        <p:spPr>
          <a:xfrm>
            <a:off x="-1" y="0"/>
            <a:ext cx="24387175" cy="1371600"/>
          </a:xfrm>
          <a:prstGeom prst="rect">
            <a:avLst/>
          </a:prstGeom>
          <a:solidFill>
            <a:srgbClr val="E9EDEE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978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1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1736389" cy="137160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endParaRPr lang="en-US"/>
          </a:p>
        </p:txBody>
      </p:sp>
      <p:sp>
        <p:nvSpPr>
          <p:cNvPr id="3" name="Shape 32"/>
          <p:cNvSpPr/>
          <p:nvPr userDrawn="1"/>
        </p:nvSpPr>
        <p:spPr>
          <a:xfrm>
            <a:off x="-1" y="0"/>
            <a:ext cx="24387175" cy="1371600"/>
          </a:xfrm>
          <a:prstGeom prst="rect">
            <a:avLst/>
          </a:prstGeom>
          <a:solidFill>
            <a:srgbClr val="E9EDEE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659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168D6-DC70-4248-9867-7AB399A24A53}" type="datetimeFigureOut">
              <a:rPr lang="fr-FR" smtClean="0"/>
              <a:t>23/05/2022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30CF-EFD4-2F4D-A2D4-2C3E5AFB3B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6531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hit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2"/>
          <p:cNvSpPr/>
          <p:nvPr userDrawn="1"/>
        </p:nvSpPr>
        <p:spPr>
          <a:xfrm>
            <a:off x="-1" y="0"/>
            <a:ext cx="24387175" cy="1371600"/>
          </a:xfrm>
          <a:prstGeom prst="rect">
            <a:avLst/>
          </a:prstGeom>
          <a:solidFill>
            <a:srgbClr val="E9EDEE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037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E210BB-A755-371D-FBB5-F02A00C07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397" y="2244726"/>
            <a:ext cx="18290381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210DF7A-AFF3-4D57-C4AC-07A2923F8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397" y="7204076"/>
            <a:ext cx="18290381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61443C-2E82-CDDF-EF32-FC44230DF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168D6-DC70-4248-9867-7AB399A24A53}" type="datetimeFigureOut">
              <a:rPr lang="fr-FR" smtClean="0"/>
              <a:t>23/05/2022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E7804D-5FCF-EC6F-8928-1D586B41F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2E224E-2291-2770-17FE-B1E82368A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30CF-EFD4-2F4D-A2D4-2C3E5AFB3B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5444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0AFD3-D8B1-599C-6CDB-3817C51CD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062BE1-1B6F-DA2F-0BF9-8CE044A6B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6AFEF6-E4C7-FA8B-8DED-9B8BF9826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168D6-DC70-4248-9867-7AB399A24A53}" type="datetimeFigureOut">
              <a:rPr lang="fr-FR" smtClean="0"/>
              <a:t>23/05/2022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94EC75-701D-EA39-B1A7-29E0740E7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74DFF2-C2C5-C8F4-DE19-DFC6FEE7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30CF-EFD4-2F4D-A2D4-2C3E5AFB3B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10145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9D6E90-2789-7B86-6B91-50BE950AC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917" y="3419477"/>
            <a:ext cx="21033938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AE950FF-804E-525F-FB60-14E860ACA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917" y="9178927"/>
            <a:ext cx="21033938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B65952-6B68-64A4-A685-202A0DBFE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168D6-DC70-4248-9867-7AB399A24A53}" type="datetimeFigureOut">
              <a:rPr lang="fr-FR" smtClean="0"/>
              <a:t>23/05/2022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6902D5-8096-D64C-34DE-C23A6FFD3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A7A81A-16DC-0922-0B47-DCB34AE2C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30CF-EFD4-2F4D-A2D4-2C3E5AFB3B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63945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06C0EB-CB79-BBEB-B04F-5530EFB27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B0AF81-87EA-DA10-E2BC-FB43E41400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618" y="3651250"/>
            <a:ext cx="10364549" cy="87026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F8290CE-9402-5117-6276-E45130D023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6008" y="3651250"/>
            <a:ext cx="10364549" cy="87026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1D149AA-355B-1DD2-C4A3-AFF95E8B9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168D6-DC70-4248-9867-7AB399A24A53}" type="datetimeFigureOut">
              <a:rPr lang="fr-FR" smtClean="0"/>
              <a:t>23/05/2022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6FAF1FB-2282-554C-D4F1-1B3685168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17FEE3E-9A0B-AFD5-A164-FD56FAD11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30CF-EFD4-2F4D-A2D4-2C3E5AFB3B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84505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540D53-B890-F018-E9BD-31E7C4FBB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795" y="730251"/>
            <a:ext cx="21033938" cy="2651126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15F3ACA-1D2C-26F4-5149-96E60C7FA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796" y="3362326"/>
            <a:ext cx="10316917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D6D7926-E0E8-77BF-7B9D-F64E4BAE8E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796" y="5010150"/>
            <a:ext cx="10316917" cy="73691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71DE6FC-0FFF-FB97-DD9E-D475E33A75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6007" y="3362326"/>
            <a:ext cx="1036772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1238178-B124-6E7F-230A-66C648469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6007" y="5010150"/>
            <a:ext cx="10367726" cy="73691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88A31C8-9CFD-26E5-A133-93A72EF1C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168D6-DC70-4248-9867-7AB399A24A53}" type="datetimeFigureOut">
              <a:rPr lang="fr-FR" smtClean="0"/>
              <a:t>23/05/2022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5DA1B0-E114-1D9E-9006-0171CFDA9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46BC3A4-F7AA-B62E-4BF0-3F7E9602B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30CF-EFD4-2F4D-A2D4-2C3E5AFB3B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4836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7B2A6A-3EC9-D25A-5479-82DF61D20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C9930F3-080B-9D73-F38F-476C1B9C1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168D6-DC70-4248-9867-7AB399A24A53}" type="datetimeFigureOut">
              <a:rPr lang="fr-FR" smtClean="0"/>
              <a:t>23/05/2022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DF95EEE-01B6-FF09-56ED-AB02DFC25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7161814-2DCB-1599-43EF-6FF4685D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30CF-EFD4-2F4D-A2D4-2C3E5AFB3B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357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DBB3718-0C0B-B390-9F76-5CECCC7B1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168D6-DC70-4248-9867-7AB399A24A53}" type="datetimeFigureOut">
              <a:rPr lang="fr-FR" smtClean="0"/>
              <a:t>23/05/2022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E0F1E6D-82B6-3F18-853B-68947EB5E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881429-2421-A39C-2B1A-ADDAF4D4D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30CF-EFD4-2F4D-A2D4-2C3E5AFB3B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8944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508470-1005-1202-6623-D985099FF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55694B-36E0-F648-C45C-937F79D4E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7726" y="1974851"/>
            <a:ext cx="1234600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C9DF2E7-1E39-0C90-68F1-98D337CFAE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796" y="4114800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DE04468-E59F-5D80-8FE8-20225B957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168D6-DC70-4248-9867-7AB399A24A53}" type="datetimeFigureOut">
              <a:rPr lang="fr-FR" smtClean="0"/>
              <a:t>23/05/2022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3EF9140-2733-6FAC-670A-CA6BDDF4A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62A712-4C8A-038C-471D-7388B1422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30CF-EFD4-2F4D-A2D4-2C3E5AFB3B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39423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B91A0-44D1-0A36-6FBE-1AD5F6027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9E23C29-02BA-9D8E-1A93-C0743EF19F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7726" y="1974851"/>
            <a:ext cx="12346007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974EF98-DB10-D09E-AB5C-7351DF79FD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796" y="4114800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2CEC07B-8A49-359C-2583-28C4E9FD8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168D6-DC70-4248-9867-7AB399A24A53}" type="datetimeFigureOut">
              <a:rPr lang="fr-FR" smtClean="0"/>
              <a:t>23/05/2022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1840345-0A7A-0168-496C-56CAD1A98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6628443-4646-4011-D705-72458E994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30CF-EFD4-2F4D-A2D4-2C3E5AFB3B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36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9575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9575" cy="30003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168D6-DC70-4248-9867-7AB399A24A53}" type="datetimeFigureOut">
              <a:rPr lang="fr-FR" smtClean="0"/>
              <a:t>23/05/2022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30CF-EFD4-2F4D-A2D4-2C3E5AFB3B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5658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D9E968-049A-EA47-848D-993FBCAD9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18C2296-5D88-A713-9D25-7092CE1FFD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B504D0-51DC-088B-6D51-C8A62734E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168D6-DC70-4248-9867-7AB399A24A53}" type="datetimeFigureOut">
              <a:rPr lang="fr-FR" smtClean="0"/>
              <a:t>23/05/2022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EF2E00-BE8A-339C-125F-0692549BC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B5CBB7-38E6-1429-0A80-662AD0D3B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30CF-EFD4-2F4D-A2D4-2C3E5AFB3B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42592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063B94F-5EBF-64C7-3105-8F57D401D7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52072" y="730250"/>
            <a:ext cx="5258485" cy="11623676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912816D-E5F6-2588-A52E-DB31618748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618" y="730250"/>
            <a:ext cx="15470614" cy="11623676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CCCFE4-C82E-2402-B283-89624E3A2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168D6-DC70-4248-9867-7AB399A24A53}" type="datetimeFigureOut">
              <a:rPr lang="fr-FR" smtClean="0"/>
              <a:t>23/05/2022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8FBE3F-0157-3798-6480-5806438B9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CBC39D-0F86-57E7-8F0F-415E42859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30CF-EFD4-2F4D-A2D4-2C3E5AFB3B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8797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8188" cy="905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2269788" y="3200400"/>
            <a:ext cx="10898187" cy="905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168D6-DC70-4248-9867-7AB399A24A53}" type="datetimeFigureOut">
              <a:rPr lang="fr-FR" smtClean="0"/>
              <a:t>23/05/2022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30CF-EFD4-2F4D-A2D4-2C3E5AFB3B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3185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5950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5950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12388850" y="3070225"/>
            <a:ext cx="10779125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12388850" y="4349750"/>
            <a:ext cx="10779125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168D6-DC70-4248-9867-7AB399A24A53}" type="datetimeFigureOut">
              <a:rPr lang="fr-FR" smtClean="0"/>
              <a:t>23/05/2022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30CF-EFD4-2F4D-A2D4-2C3E5AFB3B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7322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168D6-DC70-4248-9867-7AB399A24A53}" type="datetimeFigureOut">
              <a:rPr lang="fr-FR" smtClean="0"/>
              <a:t>23/05/2022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30CF-EFD4-2F4D-A2D4-2C3E5AFB3B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983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168D6-DC70-4248-9867-7AB399A24A53}" type="datetimeFigureOut">
              <a:rPr lang="fr-FR" smtClean="0"/>
              <a:t>23/05/2022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30CF-EFD4-2F4D-A2D4-2C3E5AFB3B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3047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3225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534525" y="546100"/>
            <a:ext cx="13633450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3225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168D6-DC70-4248-9867-7AB399A24A53}" type="datetimeFigureOut">
              <a:rPr lang="fr-FR" smtClean="0"/>
              <a:t>23/05/2022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30CF-EFD4-2F4D-A2D4-2C3E5AFB3B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924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1987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1987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1987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168D6-DC70-4248-9867-7AB399A24A53}" type="datetimeFigureOut">
              <a:rPr lang="fr-FR" smtClean="0"/>
              <a:t>23/05/2022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30CF-EFD4-2F4D-A2D4-2C3E5AFB3B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8470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8775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19200" y="3200400"/>
            <a:ext cx="21948775" cy="9051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219200" y="12712700"/>
            <a:ext cx="569118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168D6-DC70-4248-9867-7AB399A24A53}" type="datetimeFigureOut">
              <a:rPr lang="fr-FR" smtClean="0"/>
              <a:t>23/05/2022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8332788" y="12712700"/>
            <a:ext cx="7721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7476788" y="12712700"/>
            <a:ext cx="569118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230CF-EFD4-2F4D-A2D4-2C3E5AFB3BD1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Shape 32"/>
          <p:cNvSpPr/>
          <p:nvPr userDrawn="1"/>
        </p:nvSpPr>
        <p:spPr>
          <a:xfrm>
            <a:off x="-1" y="0"/>
            <a:ext cx="24387175" cy="1371600"/>
          </a:xfrm>
          <a:prstGeom prst="rect">
            <a:avLst/>
          </a:prstGeom>
          <a:solidFill>
            <a:srgbClr val="E9EDEE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2495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50" r:id="rId12"/>
    <p:sldLayoutId id="2147483680" r:id="rId13"/>
    <p:sldLayoutId id="2147483661" r:id="rId14"/>
    <p:sldLayoutId id="2147483662" r:id="rId15"/>
    <p:sldLayoutId id="2147483663" r:id="rId16"/>
    <p:sldLayoutId id="2147483669" r:id="rId17"/>
    <p:sldLayoutId id="2147483721" r:id="rId18"/>
    <p:sldLayoutId id="2147483679" r:id="rId19"/>
    <p:sldLayoutId id="2147483794" r:id="rId2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6E8E785-CFFE-EC1C-FC62-E057FF94F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619" y="730251"/>
            <a:ext cx="21033938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40F6F59-79EF-C418-47FC-1A7C65D26E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619" y="3651250"/>
            <a:ext cx="21033938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1B3A4D-4D29-279A-1D77-0F9ABACF8B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618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168D6-DC70-4248-9867-7AB399A24A53}" type="datetimeFigureOut">
              <a:rPr lang="fr-FR" smtClean="0"/>
              <a:t>23/05/2022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099579-AA03-E741-A7B6-14C68A8328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8252" y="12712701"/>
            <a:ext cx="823067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80377C-B6D8-DA14-6E4E-C3AD9CF6E2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3443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230CF-EFD4-2F4D-A2D4-2C3E5AFB3BD1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Shape 32">
            <a:extLst>
              <a:ext uri="{FF2B5EF4-FFF2-40B4-BE49-F238E27FC236}">
                <a16:creationId xmlns:a16="http://schemas.microsoft.com/office/drawing/2014/main" id="{2A393F83-D69E-DC93-0368-4842B089CAD7}"/>
              </a:ext>
            </a:extLst>
          </p:cNvPr>
          <p:cNvSpPr/>
          <p:nvPr userDrawn="1"/>
        </p:nvSpPr>
        <p:spPr>
          <a:xfrm>
            <a:off x="-1" y="0"/>
            <a:ext cx="24387175" cy="1371600"/>
          </a:xfrm>
          <a:prstGeom prst="rect">
            <a:avLst/>
          </a:prstGeom>
          <a:solidFill>
            <a:srgbClr val="E9EDEE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4413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9" name="Rectangle 91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93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4" y="-45386"/>
            <a:ext cx="24387172" cy="8748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5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19025" y="-7865270"/>
            <a:ext cx="8749114" cy="24387175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7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75039" y="-7409264"/>
            <a:ext cx="8748256" cy="23476014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9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" y="-45380"/>
            <a:ext cx="17087194" cy="874825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Freeform: Shape 101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11892410" y="-2064106"/>
            <a:ext cx="9981593" cy="8878262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6" name="Shape 86"/>
          <p:cNvSpPr txBox="1">
            <a:spLocks noGrp="1"/>
          </p:cNvSpPr>
          <p:nvPr>
            <p:ph type="ctrTitle"/>
          </p:nvPr>
        </p:nvSpPr>
        <p:spPr>
          <a:xfrm>
            <a:off x="2629990" y="1470212"/>
            <a:ext cx="20110144" cy="5856940"/>
          </a:xfrm>
          <a:prstGeom prst="rect">
            <a:avLst/>
          </a:prstGeom>
        </p:spPr>
        <p:txBody>
          <a:bodyPr lIns="243800" tIns="243800" rIns="243800" bIns="243800" anchor="b" anchorCtr="0">
            <a:normAutofit/>
          </a:bodyPr>
          <a:lstStyle/>
          <a:p>
            <a:pPr algn="l"/>
            <a:r>
              <a:rPr lang="fr-FR" sz="9600" dirty="0">
                <a:solidFill>
                  <a:srgbClr val="FFFFFF"/>
                </a:solidFill>
              </a:rPr>
              <a:t>Neovote</a:t>
            </a:r>
            <a:endParaRPr lang="fr" sz="9600" dirty="0">
              <a:solidFill>
                <a:srgbClr val="FFFFFF"/>
              </a:solidFill>
            </a:endParaRPr>
          </a:p>
          <a:p>
            <a:pPr algn="l"/>
            <a:r>
              <a:rPr lang="fr-FR" sz="9600" dirty="0">
                <a:solidFill>
                  <a:srgbClr val="FFFFFF"/>
                </a:solidFill>
              </a:rPr>
              <a:t>Elections professionnelles 2022</a:t>
            </a:r>
            <a:br>
              <a:rPr lang="fr-FR" sz="9600" dirty="0">
                <a:solidFill>
                  <a:srgbClr val="FFFFFF"/>
                </a:solidFill>
              </a:rPr>
            </a:br>
            <a:endParaRPr lang="fr" sz="9600" dirty="0">
              <a:solidFill>
                <a:srgbClr val="FFFFFF"/>
              </a:solidFill>
            </a:endParaRPr>
          </a:p>
        </p:txBody>
      </p:sp>
      <p:sp>
        <p:nvSpPr>
          <p:cNvPr id="87" name="Shape 87"/>
          <p:cNvSpPr txBox="1">
            <a:spLocks noGrp="1"/>
          </p:cNvSpPr>
          <p:nvPr>
            <p:ph type="subTitle" idx="1"/>
          </p:nvPr>
        </p:nvSpPr>
        <p:spPr>
          <a:xfrm>
            <a:off x="2701715" y="9741648"/>
            <a:ext cx="20014508" cy="2916516"/>
          </a:xfrm>
          <a:prstGeom prst="rect">
            <a:avLst/>
          </a:prstGeom>
        </p:spPr>
        <p:txBody>
          <a:bodyPr lIns="243800" tIns="243800" rIns="243800" bIns="243800" anchor="ctr" anchorCtr="0">
            <a:normAutofit/>
          </a:bodyPr>
          <a:lstStyle/>
          <a:p>
            <a:pPr algn="l"/>
            <a:r>
              <a:rPr lang="fr" dirty="0"/>
              <a:t>Support de </a:t>
            </a:r>
            <a:r>
              <a:rPr lang="fr-FR" dirty="0"/>
              <a:t>formation</a:t>
            </a:r>
            <a:endParaRPr lang="fr-FR" u="sng" dirty="0"/>
          </a:p>
        </p:txBody>
      </p:sp>
    </p:spTree>
    <p:extLst>
      <p:ext uri="{BB962C8B-B14F-4D97-AF65-F5344CB8AC3E}">
        <p14:creationId xmlns:p14="http://schemas.microsoft.com/office/powerpoint/2010/main" val="111139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" y="4172082"/>
            <a:ext cx="5945193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2-</a:t>
            </a:r>
            <a:r>
              <a:rPr lang="fr-FR" sz="4000" dirty="0"/>
              <a:t>Copier-coller le code de validation reçu par email dans l’emplacement indiqué</a:t>
            </a:r>
            <a:endParaRPr lang="fr-FR" sz="4000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Connexion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à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l’espace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gestion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BC77D09-AEEE-D743-8492-66859824E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166" y="3181482"/>
            <a:ext cx="18288000" cy="1053451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FC5C7CBF-8272-D5B0-7C77-7BF0337F0ED4}"/>
              </a:ext>
            </a:extLst>
          </p:cNvPr>
          <p:cNvCxnSpPr/>
          <p:nvPr/>
        </p:nvCxnSpPr>
        <p:spPr>
          <a:xfrm flipH="1">
            <a:off x="16917987" y="5638800"/>
            <a:ext cx="10668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6156687"/>
      </p:ext>
    </p:extLst>
  </p:cSld>
  <p:clrMapOvr>
    <a:masterClrMapping/>
  </p:clrMapOvr>
  <p:transition spd="slow">
    <p:wip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2578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>
                <a:solidFill>
                  <a:schemeClr val="tx1"/>
                </a:solidFill>
              </a:rPr>
              <a:t>La liste électorale du scrutin concerné est alors affichée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listes électorales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151BD34-A4F3-F6BA-E67B-0916039EE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2084" y="3194864"/>
            <a:ext cx="18704242" cy="105211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93033905"/>
      </p:ext>
    </p:extLst>
  </p:cSld>
  <p:clrMapOvr>
    <a:masterClrMapping/>
  </p:clrMapOvr>
  <p:transition spd="slow">
    <p:wip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2578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>
                <a:solidFill>
                  <a:schemeClr val="tx1"/>
                </a:solidFill>
              </a:rPr>
              <a:t>Elle contient l’ensemble des électeurs du scrutin sélectionné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listes électorales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F4AC6E2-563B-A4C0-4A8E-476F87A65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184" y="3194864"/>
            <a:ext cx="18698924" cy="105181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6365094"/>
      </p:ext>
    </p:extLst>
  </p:cSld>
  <p:clrMapOvr>
    <a:masterClrMapping/>
  </p:clrMapOvr>
  <p:transition spd="slow">
    <p:wip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2578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Cliquer sur le nom de l’un des électeurs du scrutin permet d’accéder </a:t>
            </a:r>
            <a:r>
              <a:rPr lang="fr-FR" sz="4000" dirty="0">
                <a:solidFill>
                  <a:schemeClr val="tx1"/>
                </a:solidFill>
              </a:rPr>
              <a:t>à la fiche de cet électeur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listes électorales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42589B1-016E-41A2-7997-DE324E313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375" y="3122192"/>
            <a:ext cx="18833437" cy="1059380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E79315A9-1762-680B-188A-C1B593D244CF}"/>
              </a:ext>
            </a:extLst>
          </p:cNvPr>
          <p:cNvCxnSpPr>
            <a:cxnSpLocks/>
          </p:cNvCxnSpPr>
          <p:nvPr/>
        </p:nvCxnSpPr>
        <p:spPr>
          <a:xfrm flipH="1" flipV="1">
            <a:off x="12673629" y="8935255"/>
            <a:ext cx="685276" cy="5334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878659"/>
      </p:ext>
    </p:extLst>
  </p:cSld>
  <p:clrMapOvr>
    <a:masterClrMapping/>
  </p:clrMapOvr>
  <p:transition spd="slow">
    <p:wip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2578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>
                <a:solidFill>
                  <a:schemeClr val="tx1"/>
                </a:solidFill>
              </a:rPr>
              <a:t>Ci-contre la fiche électeur sélectionnée</a:t>
            </a:r>
          </a:p>
          <a:p>
            <a:pPr marL="0" indent="0" algn="ctr">
              <a:buNone/>
            </a:pPr>
            <a:r>
              <a:rPr lang="fr-FR" sz="4000" dirty="0"/>
              <a:t>1/2</a:t>
            </a:r>
            <a:endParaRPr lang="fr-FR" sz="4000" dirty="0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listes électorales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5CE9697-24E1-7951-1AC1-AB9EFB9C6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246" y="3181482"/>
            <a:ext cx="18777292" cy="105622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35669435"/>
      </p:ext>
    </p:extLst>
  </p:cSld>
  <p:clrMapOvr>
    <a:masterClrMapping/>
  </p:clrMapOvr>
  <p:transition spd="slow">
    <p:wip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2578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>
                <a:solidFill>
                  <a:schemeClr val="tx1"/>
                </a:solidFill>
              </a:rPr>
              <a:t>Ci-contre la fiche électeur sélectionnée</a:t>
            </a:r>
          </a:p>
          <a:p>
            <a:pPr marL="0" indent="0" algn="ctr">
              <a:buNone/>
            </a:pPr>
            <a:r>
              <a:rPr lang="fr-FR" sz="4000" dirty="0"/>
              <a:t>2/2</a:t>
            </a:r>
            <a:endParaRPr lang="fr-FR" sz="4000" dirty="0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listes électorales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5B77AF0-D21E-256E-6028-59C5230C3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081" y="3194864"/>
            <a:ext cx="18704242" cy="105211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85978684"/>
      </p:ext>
    </p:extLst>
  </p:cSld>
  <p:clrMapOvr>
    <a:masterClrMapping/>
  </p:clrMapOvr>
  <p:transition spd="slow">
    <p:wip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71" y="582769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>
                <a:solidFill>
                  <a:schemeClr val="tx1"/>
                </a:solidFill>
              </a:rPr>
              <a:t>Pour ajouter un électeur à une liste électorale, il faut :</a:t>
            </a:r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b="1" dirty="0">
                <a:solidFill>
                  <a:schemeClr val="tx1"/>
                </a:solidFill>
              </a:rPr>
              <a:t>1-</a:t>
            </a:r>
            <a:r>
              <a:rPr lang="fr-FR" sz="4000" dirty="0">
                <a:solidFill>
                  <a:schemeClr val="tx1"/>
                </a:solidFill>
              </a:rPr>
              <a:t>Ouvrir la liste électorale concernée</a:t>
            </a:r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b="1" dirty="0">
                <a:solidFill>
                  <a:schemeClr val="tx1"/>
                </a:solidFill>
              </a:rPr>
              <a:t>2-</a:t>
            </a:r>
            <a:r>
              <a:rPr lang="fr-FR" sz="4000" dirty="0">
                <a:solidFill>
                  <a:schemeClr val="tx1"/>
                </a:solidFill>
              </a:rPr>
              <a:t>Cliquer sur le bouton « Ajouter un électeur »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listes électorales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4E18700-E30F-071D-9DCA-13252C534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375" y="3161488"/>
            <a:ext cx="18800523" cy="1057529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F9076E88-7FF5-294A-F9A3-1AD1C5E64012}"/>
              </a:ext>
            </a:extLst>
          </p:cNvPr>
          <p:cNvCxnSpPr>
            <a:cxnSpLocks/>
          </p:cNvCxnSpPr>
          <p:nvPr/>
        </p:nvCxnSpPr>
        <p:spPr>
          <a:xfrm flipH="1" flipV="1">
            <a:off x="14289360" y="13008073"/>
            <a:ext cx="685276" cy="5334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7374703"/>
      </p:ext>
    </p:extLst>
  </p:cSld>
  <p:clrMapOvr>
    <a:masterClrMapping/>
  </p:clrMapOvr>
  <p:transition spd="slow">
    <p:wip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4918" y="6050404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>
                <a:solidFill>
                  <a:schemeClr val="tx1"/>
                </a:solidFill>
              </a:rPr>
              <a:t>3-</a:t>
            </a:r>
            <a:r>
              <a:rPr lang="fr-FR" sz="4000" dirty="0">
                <a:solidFill>
                  <a:schemeClr val="tx1"/>
                </a:solidFill>
              </a:rPr>
              <a:t>Compléter les différents champs avec les informations de l’électeur, en veillant à remplir en priorité ceux précédés d’une * orange</a:t>
            </a:r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b="1" dirty="0">
                <a:solidFill>
                  <a:schemeClr val="tx1"/>
                </a:solidFill>
              </a:rPr>
              <a:t>4-</a:t>
            </a:r>
            <a:r>
              <a:rPr lang="fr-FR" sz="4000" dirty="0">
                <a:solidFill>
                  <a:schemeClr val="tx1"/>
                </a:solidFill>
              </a:rPr>
              <a:t>Cliquer sur le bouton « Ajouter »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listes électorales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A000155-5724-9BF0-EB33-DB671BE1F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375" y="3165408"/>
            <a:ext cx="18756608" cy="1055059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6A3B604B-F490-4D50-8461-6A01A96D9E7E}"/>
              </a:ext>
            </a:extLst>
          </p:cNvPr>
          <p:cNvCxnSpPr>
            <a:cxnSpLocks/>
          </p:cNvCxnSpPr>
          <p:nvPr/>
        </p:nvCxnSpPr>
        <p:spPr>
          <a:xfrm flipH="1">
            <a:off x="16080311" y="13258800"/>
            <a:ext cx="685276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8420564"/>
      </p:ext>
    </p:extLst>
  </p:cSld>
  <p:clrMapOvr>
    <a:masterClrMapping/>
  </p:clrMapOvr>
  <p:transition spd="slow">
    <p:wip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2578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La liste électorale d’un scrutin peut être téléchargée </a:t>
            </a:r>
            <a:r>
              <a:rPr lang="fr-FR" sz="4000" dirty="0"/>
              <a:t>sous forme de document au format Excel, en cliquant sur le bouton « Télécharger la liste électorale »</a:t>
            </a:r>
            <a:endParaRPr lang="fr-FR" sz="4000" dirty="0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listes électorales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69F1525-A1E2-ECC2-95E6-FAE9C5826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2084" y="3194864"/>
            <a:ext cx="18704242" cy="1052113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764C9E0E-A193-872A-510B-721B4CFD3DF1}"/>
              </a:ext>
            </a:extLst>
          </p:cNvPr>
          <p:cNvCxnSpPr>
            <a:cxnSpLocks/>
          </p:cNvCxnSpPr>
          <p:nvPr/>
        </p:nvCxnSpPr>
        <p:spPr>
          <a:xfrm flipH="1" flipV="1">
            <a:off x="16765587" y="12895383"/>
            <a:ext cx="685276" cy="5334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490971"/>
      </p:ext>
    </p:extLst>
  </p:cSld>
  <p:clrMapOvr>
    <a:masterClrMapping/>
  </p:clrMapOvr>
  <p:transition spd="slow">
    <p:wip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2578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Ci-contre </a:t>
            </a:r>
            <a:r>
              <a:rPr lang="fr-FR" sz="4000" b="1" dirty="0"/>
              <a:t>la liste électorale téléchargée </a:t>
            </a:r>
            <a:r>
              <a:rPr lang="fr-FR" sz="4000" dirty="0"/>
              <a:t>sous forme de</a:t>
            </a:r>
            <a:r>
              <a:rPr lang="fr-FR" sz="4000" dirty="0">
                <a:solidFill>
                  <a:schemeClr val="tx1"/>
                </a:solidFill>
              </a:rPr>
              <a:t> fichier Excel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listes électorales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43CDAB3-A377-6FCB-8ADE-B2F6520ED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506" y="3181482"/>
            <a:ext cx="18728032" cy="1053451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603BF20E-340B-ECFB-E2B9-4A0DEEFC65E7}"/>
              </a:ext>
            </a:extLst>
          </p:cNvPr>
          <p:cNvCxnSpPr>
            <a:cxnSpLocks/>
          </p:cNvCxnSpPr>
          <p:nvPr/>
        </p:nvCxnSpPr>
        <p:spPr>
          <a:xfrm>
            <a:off x="10364787" y="8991600"/>
            <a:ext cx="10668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4192339"/>
      </p:ext>
    </p:extLst>
  </p:cSld>
  <p:clrMapOvr>
    <a:masterClrMapping/>
  </p:clrMapOvr>
  <p:transition spd="slow">
    <p:wip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7695" y="5181600"/>
            <a:ext cx="19450594" cy="7366716"/>
          </a:xfrm>
        </p:spPr>
        <p:txBody>
          <a:bodyPr anchor="ctr">
            <a:normAutofit/>
          </a:bodyPr>
          <a:lstStyle/>
          <a:p>
            <a:pPr marL="0" indent="0" algn="ctr">
              <a:spcBef>
                <a:spcPts val="1800"/>
              </a:spcBef>
              <a:buNone/>
            </a:pPr>
            <a:r>
              <a:rPr lang="fr-FR" sz="6000" b="1" dirty="0">
                <a:latin typeface="Calibri" panose="020F0502020204030204" pitchFamily="34" charset="0"/>
                <a:cs typeface="Calibri" panose="020F0502020204030204" pitchFamily="34" charset="0"/>
              </a:rPr>
              <a:t>5.Illustrations de l’espace de gestion des BVE</a:t>
            </a:r>
            <a:endParaRPr lang="fr-FR" sz="4000" b="1" i="1" u="none" strike="noStrike" cap="none" dirty="0">
              <a:solidFill>
                <a:schemeClr val="dk1"/>
              </a:solidFill>
              <a:latin typeface="Source Sans Pro ExtraLight"/>
              <a:ea typeface="Source Sans Pro ExtraLight"/>
              <a:cs typeface="Source Sans Pro ExtraLight"/>
              <a:sym typeface="Source Sans Pro Extra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lang="fr-FR" sz="6000" b="1" dirty="0"/>
          </a:p>
          <a:p>
            <a:pPr marL="0" indent="0">
              <a:buNone/>
            </a:pP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138599926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4185464"/>
            <a:ext cx="5945193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3-</a:t>
            </a:r>
            <a:r>
              <a:rPr lang="fr-FR" sz="4000" dirty="0"/>
              <a:t>Un nouvel identifiant lui sera alors envoyé par email, ainsi qu’un nouveau mot de passe par SMS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Connexion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à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l’espace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gestion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D14E82E-909F-3F4B-B261-7233BFF65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175" y="3181482"/>
            <a:ext cx="18288000" cy="105345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26935876"/>
      </p:ext>
    </p:extLst>
  </p:cSld>
  <p:clrMapOvr>
    <a:masterClrMapping/>
  </p:clrMapOvr>
  <p:transition spd="slow">
    <p:wip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2578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L’espace de gestion des BVE est accessible aux profils de DRH centrales et locales</a:t>
            </a:r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dirty="0"/>
              <a:t>Ci-contre la page d’accueil de l’espace de gestion des BVE, accessible depuis l’onglet « BVE »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BVE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41074" y="3735410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E202FF7-BFBC-0D1E-6E61-ED7891A1B76F}"/>
              </a:ext>
            </a:extLst>
          </p:cNvPr>
          <p:cNvSpPr/>
          <p:nvPr/>
        </p:nvSpPr>
        <p:spPr>
          <a:xfrm>
            <a:off x="2544096" y="3731657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locale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AF384F3-6257-7C53-AB96-8E5D456D3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375" y="3155672"/>
            <a:ext cx="18798547" cy="105741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C7CB6DBC-5F99-EBC5-1D9D-60ED99EBC067}"/>
              </a:ext>
            </a:extLst>
          </p:cNvPr>
          <p:cNvCxnSpPr>
            <a:cxnSpLocks/>
          </p:cNvCxnSpPr>
          <p:nvPr/>
        </p:nvCxnSpPr>
        <p:spPr>
          <a:xfrm flipV="1">
            <a:off x="14250987" y="4267200"/>
            <a:ext cx="0" cy="9906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8442588"/>
      </p:ext>
    </p:extLst>
  </p:cSld>
  <p:clrMapOvr>
    <a:masterClrMapping/>
  </p:clrMapOvr>
  <p:transition spd="slow">
    <p:wip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2578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>
                <a:solidFill>
                  <a:schemeClr val="tx1"/>
                </a:solidFill>
              </a:rPr>
              <a:t>La liste des différents BVE peut être téléchargée </a:t>
            </a:r>
            <a:r>
              <a:rPr lang="fr-FR" sz="4000" dirty="0">
                <a:solidFill>
                  <a:schemeClr val="tx1"/>
                </a:solidFill>
              </a:rPr>
              <a:t>via le bouton « Télécharger la liste » situé en bas de la page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BVE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41074" y="3735410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E202FF7-BFBC-0D1E-6E61-ED7891A1B76F}"/>
              </a:ext>
            </a:extLst>
          </p:cNvPr>
          <p:cNvSpPr/>
          <p:nvPr/>
        </p:nvSpPr>
        <p:spPr>
          <a:xfrm>
            <a:off x="2544096" y="3731657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locale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BC51F0A-2532-3F14-8AAA-7BC883C2A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5350" y="3194864"/>
            <a:ext cx="18741188" cy="105419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182C1B2A-6FE4-0A73-AF5C-DFE76550F585}"/>
              </a:ext>
            </a:extLst>
          </p:cNvPr>
          <p:cNvCxnSpPr>
            <a:cxnSpLocks/>
          </p:cNvCxnSpPr>
          <p:nvPr/>
        </p:nvCxnSpPr>
        <p:spPr>
          <a:xfrm flipH="1" flipV="1">
            <a:off x="15334293" y="12914290"/>
            <a:ext cx="364494" cy="470128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465016"/>
      </p:ext>
    </p:extLst>
  </p:cSld>
  <p:clrMapOvr>
    <a:masterClrMapping/>
  </p:clrMapOvr>
  <p:transition spd="slow">
    <p:wipe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" y="5730297"/>
            <a:ext cx="5533101" cy="7888310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fr-FR" sz="4000" b="1" dirty="0">
                <a:solidFill>
                  <a:schemeClr val="tx1"/>
                </a:solidFill>
              </a:rPr>
              <a:t>Pour paramétrer un BVE, il faut :</a:t>
            </a:r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b="1" dirty="0">
                <a:solidFill>
                  <a:schemeClr val="tx1"/>
                </a:solidFill>
              </a:rPr>
              <a:t>1-</a:t>
            </a:r>
            <a:r>
              <a:rPr lang="fr-FR" sz="4000" dirty="0">
                <a:solidFill>
                  <a:schemeClr val="tx1"/>
                </a:solidFill>
              </a:rPr>
              <a:t>Sélectionner le BVE concerné dans la liste des différents BVE</a:t>
            </a:r>
          </a:p>
          <a:p>
            <a:pPr marL="0" indent="0" algn="ctr">
              <a:buNone/>
            </a:pPr>
            <a:endParaRPr lang="fr-FR" sz="40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fr-FR" sz="4000" i="1" dirty="0">
                <a:solidFill>
                  <a:schemeClr val="tx1"/>
                </a:solidFill>
              </a:rPr>
              <a:t>Nota : </a:t>
            </a:r>
            <a:r>
              <a:rPr lang="fr-FR" sz="4000" dirty="0">
                <a:solidFill>
                  <a:schemeClr val="tx1"/>
                </a:solidFill>
              </a:rPr>
              <a:t>Par défaut, le BVE est prérempli avec les rôles minimums à attribuer (Président, Secrétaire, Délégués de liste)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BVE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41074" y="3735410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E202FF7-BFBC-0D1E-6E61-ED7891A1B76F}"/>
              </a:ext>
            </a:extLst>
          </p:cNvPr>
          <p:cNvSpPr/>
          <p:nvPr/>
        </p:nvSpPr>
        <p:spPr>
          <a:xfrm>
            <a:off x="2544096" y="3731657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locale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A66AC85-1223-0C51-0E6B-6555C8E76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665" y="3194864"/>
            <a:ext cx="18728873" cy="105349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45B993E3-C5AF-1761-BE84-111827E5EE65}"/>
              </a:ext>
            </a:extLst>
          </p:cNvPr>
          <p:cNvCxnSpPr>
            <a:cxnSpLocks/>
          </p:cNvCxnSpPr>
          <p:nvPr/>
        </p:nvCxnSpPr>
        <p:spPr>
          <a:xfrm>
            <a:off x="10745787" y="5943600"/>
            <a:ext cx="14478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618A70BD-97DD-4D01-52F4-F2DB2A21F404}"/>
              </a:ext>
            </a:extLst>
          </p:cNvPr>
          <p:cNvCxnSpPr>
            <a:cxnSpLocks/>
          </p:cNvCxnSpPr>
          <p:nvPr/>
        </p:nvCxnSpPr>
        <p:spPr>
          <a:xfrm>
            <a:off x="10745787" y="6363383"/>
            <a:ext cx="14478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199DC855-49FE-54F8-34D2-46CD08F0F94D}"/>
              </a:ext>
            </a:extLst>
          </p:cNvPr>
          <p:cNvCxnSpPr>
            <a:cxnSpLocks/>
          </p:cNvCxnSpPr>
          <p:nvPr/>
        </p:nvCxnSpPr>
        <p:spPr>
          <a:xfrm>
            <a:off x="10745787" y="6819900"/>
            <a:ext cx="14478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208332"/>
      </p:ext>
    </p:extLst>
  </p:cSld>
  <p:clrMapOvr>
    <a:masterClrMapping/>
  </p:clrMapOvr>
  <p:transition spd="slow">
    <p:wipe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2578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>
                <a:solidFill>
                  <a:schemeClr val="tx1"/>
                </a:solidFill>
              </a:rPr>
              <a:t>2-</a:t>
            </a:r>
            <a:r>
              <a:rPr lang="fr-FR" sz="4000" dirty="0">
                <a:solidFill>
                  <a:schemeClr val="tx1"/>
                </a:solidFill>
              </a:rPr>
              <a:t>Attribuer chaque rôle à un assesseur, en le recherchant via la loupe bleue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BVE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41074" y="3735410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E202FF7-BFBC-0D1E-6E61-ED7891A1B76F}"/>
              </a:ext>
            </a:extLst>
          </p:cNvPr>
          <p:cNvSpPr/>
          <p:nvPr/>
        </p:nvSpPr>
        <p:spPr>
          <a:xfrm>
            <a:off x="2544096" y="3731657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locale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EEF003F-80EE-39B4-0F3E-7347A30A4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960" y="3194864"/>
            <a:ext cx="18841951" cy="105985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1BC32FF5-B287-CFB9-5724-B471305C2DDC}"/>
              </a:ext>
            </a:extLst>
          </p:cNvPr>
          <p:cNvCxnSpPr>
            <a:cxnSpLocks/>
          </p:cNvCxnSpPr>
          <p:nvPr/>
        </p:nvCxnSpPr>
        <p:spPr>
          <a:xfrm flipH="1" flipV="1">
            <a:off x="17070387" y="6210983"/>
            <a:ext cx="685800" cy="659018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290618"/>
      </p:ext>
    </p:extLst>
  </p:cSld>
  <p:clrMapOvr>
    <a:masterClrMapping/>
  </p:clrMapOvr>
  <p:transition spd="slow">
    <p:wipe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2578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>
                <a:solidFill>
                  <a:schemeClr val="tx1"/>
                </a:solidFill>
              </a:rPr>
              <a:t>3-</a:t>
            </a:r>
            <a:r>
              <a:rPr lang="fr-FR" sz="4000" dirty="0">
                <a:solidFill>
                  <a:schemeClr val="tx1"/>
                </a:solidFill>
              </a:rPr>
              <a:t>Rechercher le nom de l’assesseur souhaité</a:t>
            </a:r>
          </a:p>
          <a:p>
            <a:pPr marL="0" indent="0" algn="ctr">
              <a:buNone/>
            </a:pPr>
            <a:r>
              <a:rPr lang="fr-FR" sz="4000" b="1" dirty="0"/>
              <a:t>4-</a:t>
            </a:r>
            <a:r>
              <a:rPr lang="fr-FR" sz="4000" dirty="0">
                <a:solidFill>
                  <a:schemeClr val="tx1"/>
                </a:solidFill>
              </a:rPr>
              <a:t>Sélectionner l’assesseur dans les résultats de la recherche</a:t>
            </a:r>
          </a:p>
          <a:p>
            <a:pPr marL="0" indent="0" algn="ctr">
              <a:buNone/>
            </a:pPr>
            <a:r>
              <a:rPr lang="fr-FR" sz="4000" b="1" dirty="0"/>
              <a:t>5-</a:t>
            </a:r>
            <a:r>
              <a:rPr lang="fr-FR" sz="4000" dirty="0"/>
              <a:t>Si l’assesseur n’existe pas dans la base de donnée, l’y ajouter en cliquant sur le bouton « Créer une nouvelle personne »</a:t>
            </a:r>
            <a:endParaRPr lang="fr-FR" sz="4000" dirty="0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BVE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41074" y="3735410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E202FF7-BFBC-0D1E-6E61-ED7891A1B76F}"/>
              </a:ext>
            </a:extLst>
          </p:cNvPr>
          <p:cNvSpPr/>
          <p:nvPr/>
        </p:nvSpPr>
        <p:spPr>
          <a:xfrm>
            <a:off x="2544096" y="3731657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locale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B036CD0-E35D-F144-BFC3-5DB26CD88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486" y="3208719"/>
            <a:ext cx="18793605" cy="105714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281503C1-C6D5-BE6B-0CFB-D6E9A85E70EF}"/>
              </a:ext>
            </a:extLst>
          </p:cNvPr>
          <p:cNvCxnSpPr>
            <a:cxnSpLocks/>
          </p:cNvCxnSpPr>
          <p:nvPr/>
        </p:nvCxnSpPr>
        <p:spPr>
          <a:xfrm flipH="1" flipV="1">
            <a:off x="16689387" y="7689977"/>
            <a:ext cx="685800" cy="659018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4135F861-7F2B-3F7C-0B41-C92C701D686F}"/>
              </a:ext>
            </a:extLst>
          </p:cNvPr>
          <p:cNvCxnSpPr>
            <a:cxnSpLocks/>
          </p:cNvCxnSpPr>
          <p:nvPr/>
        </p:nvCxnSpPr>
        <p:spPr>
          <a:xfrm flipH="1" flipV="1">
            <a:off x="16557624" y="5636657"/>
            <a:ext cx="1295400" cy="3753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A991A297-C992-665E-BB35-8E4763C0D633}"/>
              </a:ext>
            </a:extLst>
          </p:cNvPr>
          <p:cNvCxnSpPr>
            <a:cxnSpLocks/>
          </p:cNvCxnSpPr>
          <p:nvPr/>
        </p:nvCxnSpPr>
        <p:spPr>
          <a:xfrm flipH="1" flipV="1">
            <a:off x="15246348" y="6412748"/>
            <a:ext cx="1295400" cy="3753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5110515"/>
      </p:ext>
    </p:extLst>
  </p:cSld>
  <p:clrMapOvr>
    <a:masterClrMapping/>
  </p:clrMapOvr>
  <p:transition spd="slow">
    <p:wipe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2472" y="578959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>
                <a:solidFill>
                  <a:schemeClr val="tx1"/>
                </a:solidFill>
              </a:rPr>
              <a:t>6-</a:t>
            </a:r>
            <a:r>
              <a:rPr lang="fr-FR" sz="4000" dirty="0">
                <a:solidFill>
                  <a:schemeClr val="tx1"/>
                </a:solidFill>
              </a:rPr>
              <a:t>Compléter les différents champs avec les informations concernant l’assesseur à ajouter</a:t>
            </a:r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b="1" dirty="0">
                <a:solidFill>
                  <a:schemeClr val="tx1"/>
                </a:solidFill>
              </a:rPr>
              <a:t>Nota : </a:t>
            </a:r>
            <a:r>
              <a:rPr lang="fr-FR" sz="4000" dirty="0">
                <a:solidFill>
                  <a:schemeClr val="tx1"/>
                </a:solidFill>
              </a:rPr>
              <a:t>Veiller à remplir l’ensemble des champs précédés d’une * orange avant de cliquer sur le bouton « Enregistrer »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BVE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41074" y="3735410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E202FF7-BFBC-0D1E-6E61-ED7891A1B76F}"/>
              </a:ext>
            </a:extLst>
          </p:cNvPr>
          <p:cNvSpPr/>
          <p:nvPr/>
        </p:nvSpPr>
        <p:spPr>
          <a:xfrm>
            <a:off x="2544096" y="3731657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locale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25B82B8-73D9-F3AE-F1E4-DD089AC1A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0629" y="3194864"/>
            <a:ext cx="18905909" cy="106345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F8006001-17EF-5DB3-823E-4F06872AF73B}"/>
              </a:ext>
            </a:extLst>
          </p:cNvPr>
          <p:cNvCxnSpPr>
            <a:cxnSpLocks/>
          </p:cNvCxnSpPr>
          <p:nvPr/>
        </p:nvCxnSpPr>
        <p:spPr>
          <a:xfrm>
            <a:off x="11355907" y="4841648"/>
            <a:ext cx="837676" cy="527504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66B8170B-6264-197B-3E98-13CF3FA0D42F}"/>
              </a:ext>
            </a:extLst>
          </p:cNvPr>
          <p:cNvCxnSpPr>
            <a:cxnSpLocks/>
          </p:cNvCxnSpPr>
          <p:nvPr/>
        </p:nvCxnSpPr>
        <p:spPr>
          <a:xfrm flipH="1" flipV="1">
            <a:off x="16232719" y="10972800"/>
            <a:ext cx="1295400" cy="3753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766971"/>
      </p:ext>
    </p:extLst>
  </p:cSld>
  <p:clrMapOvr>
    <a:masterClrMapping/>
  </p:clrMapOvr>
  <p:transition spd="slow">
    <p:wipe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10680" y="531495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>
                <a:solidFill>
                  <a:schemeClr val="tx1"/>
                </a:solidFill>
              </a:rPr>
              <a:t>La fiche de l’assesseur est créée, et le rôle au sein du BVE lui est attribué.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BVE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41074" y="3735410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E202FF7-BFBC-0D1E-6E61-ED7891A1B76F}"/>
              </a:ext>
            </a:extLst>
          </p:cNvPr>
          <p:cNvSpPr/>
          <p:nvPr/>
        </p:nvSpPr>
        <p:spPr>
          <a:xfrm>
            <a:off x="2544096" y="3731657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locale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9394081-07B5-16F0-C0D2-E9EC4E728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421" y="3194864"/>
            <a:ext cx="18944117" cy="106560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57B302A0-CAC4-25F5-0A3F-05D1563CF464}"/>
              </a:ext>
            </a:extLst>
          </p:cNvPr>
          <p:cNvCxnSpPr>
            <a:cxnSpLocks/>
          </p:cNvCxnSpPr>
          <p:nvPr/>
        </p:nvCxnSpPr>
        <p:spPr>
          <a:xfrm flipH="1" flipV="1">
            <a:off x="15894048" y="5039481"/>
            <a:ext cx="1295400" cy="3753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0211265"/>
      </p:ext>
    </p:extLst>
  </p:cSld>
  <p:clrMapOvr>
    <a:masterClrMapping/>
  </p:clrMapOvr>
  <p:transition spd="slow">
    <p:wipe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92133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>
                <a:solidFill>
                  <a:schemeClr val="tx1"/>
                </a:solidFill>
              </a:rPr>
              <a:t>Afin de supprimer l’un des assesseurs d’un burea</a:t>
            </a:r>
            <a:r>
              <a:rPr lang="fr-FR" sz="4000" b="1" dirty="0"/>
              <a:t>u de vote, il faut :</a:t>
            </a:r>
            <a:endParaRPr lang="fr-FR" sz="40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fr-FR" sz="4000" b="1" dirty="0"/>
              <a:t>1-</a:t>
            </a:r>
            <a:r>
              <a:rPr lang="fr-FR" sz="4000" dirty="0"/>
              <a:t>Cliquer sur la croix située à droite de la ligne concernant l’assesseur</a:t>
            </a:r>
            <a:endParaRPr lang="fr-FR" sz="40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fr-FR" sz="4000" b="1" dirty="0"/>
              <a:t>2-</a:t>
            </a:r>
            <a:r>
              <a:rPr lang="fr-FR" sz="4000" dirty="0"/>
              <a:t>Enregistrer la modification en cliquant sur le bouton « Enregistrer comme brouillon »</a:t>
            </a:r>
            <a:endParaRPr lang="fr-FR" sz="4000" dirty="0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BVE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41074" y="3735410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E202FF7-BFBC-0D1E-6E61-ED7891A1B76F}"/>
              </a:ext>
            </a:extLst>
          </p:cNvPr>
          <p:cNvSpPr/>
          <p:nvPr/>
        </p:nvSpPr>
        <p:spPr>
          <a:xfrm>
            <a:off x="2544096" y="3731657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locale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EDA6AAB-7217-AE35-E0A7-C7C040C28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5374" y="3194864"/>
            <a:ext cx="18881164" cy="106206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E4A4DF04-F987-1EF8-385A-4257F0E3CD3A}"/>
              </a:ext>
            </a:extLst>
          </p:cNvPr>
          <p:cNvCxnSpPr>
            <a:cxnSpLocks/>
          </p:cNvCxnSpPr>
          <p:nvPr/>
        </p:nvCxnSpPr>
        <p:spPr>
          <a:xfrm flipH="1">
            <a:off x="18062006" y="8597782"/>
            <a:ext cx="839795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2384280"/>
      </p:ext>
    </p:extLst>
  </p:cSld>
  <p:clrMapOvr>
    <a:masterClrMapping/>
  </p:clrMapOvr>
  <p:transition spd="slow">
    <p:wipe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2578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>
                <a:solidFill>
                  <a:schemeClr val="tx1"/>
                </a:solidFill>
              </a:rPr>
              <a:t>Poursuite du paramétrage du BVE :</a:t>
            </a:r>
          </a:p>
          <a:p>
            <a:pPr marL="0" indent="0" algn="ctr">
              <a:buNone/>
            </a:pPr>
            <a:endParaRPr lang="fr-FR" sz="40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fr-FR" sz="4000" b="1" dirty="0"/>
              <a:t>1-</a:t>
            </a:r>
            <a:r>
              <a:rPr lang="fr-FR" sz="4000" dirty="0"/>
              <a:t>Ajouter un ou plusieurs délégués de liste en cliquant sur le bouton « Ajouter un délégué de liste »</a:t>
            </a:r>
            <a:endParaRPr lang="fr-FR" sz="4000" dirty="0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BVE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41074" y="3735410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E202FF7-BFBC-0D1E-6E61-ED7891A1B76F}"/>
              </a:ext>
            </a:extLst>
          </p:cNvPr>
          <p:cNvSpPr/>
          <p:nvPr/>
        </p:nvSpPr>
        <p:spPr>
          <a:xfrm>
            <a:off x="2544096" y="3731657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locale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A3AC2DD-E267-F33D-91E2-6AA5829A8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560" y="3291608"/>
            <a:ext cx="18532252" cy="104243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2AF248F8-2DD0-C295-6447-4FC26165B208}"/>
              </a:ext>
            </a:extLst>
          </p:cNvPr>
          <p:cNvCxnSpPr>
            <a:cxnSpLocks/>
          </p:cNvCxnSpPr>
          <p:nvPr/>
        </p:nvCxnSpPr>
        <p:spPr>
          <a:xfrm flipH="1" flipV="1">
            <a:off x="15812821" y="9072532"/>
            <a:ext cx="839795" cy="258846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848199"/>
      </p:ext>
    </p:extLst>
  </p:cSld>
  <p:clrMapOvr>
    <a:masterClrMapping/>
  </p:clrMapOvr>
  <p:transition spd="slow">
    <p:wipe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2578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endParaRPr lang="fr-FR" sz="40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fr-FR" sz="4000" b="1" dirty="0"/>
              <a:t>2-</a:t>
            </a:r>
            <a:r>
              <a:rPr lang="fr-FR" sz="4000" dirty="0"/>
              <a:t>Sélectionner le </a:t>
            </a:r>
            <a:r>
              <a:rPr lang="fr-FR" sz="4000" dirty="0">
                <a:solidFill>
                  <a:schemeClr val="tx1"/>
                </a:solidFill>
              </a:rPr>
              <a:t>BVEC de rattachement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BVE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41074" y="3735410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E202FF7-BFBC-0D1E-6E61-ED7891A1B76F}"/>
              </a:ext>
            </a:extLst>
          </p:cNvPr>
          <p:cNvSpPr/>
          <p:nvPr/>
        </p:nvSpPr>
        <p:spPr>
          <a:xfrm>
            <a:off x="2544096" y="3731657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locale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DBECDBB-9553-744F-D00B-9AC005E5B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036" y="3230758"/>
            <a:ext cx="18505776" cy="104094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307E8F42-2697-E06A-52BC-AFDC69B03CDF}"/>
              </a:ext>
            </a:extLst>
          </p:cNvPr>
          <p:cNvCxnSpPr>
            <a:cxnSpLocks/>
          </p:cNvCxnSpPr>
          <p:nvPr/>
        </p:nvCxnSpPr>
        <p:spPr>
          <a:xfrm flipH="1">
            <a:off x="16689387" y="9242470"/>
            <a:ext cx="839795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4191095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91" y="4153164"/>
            <a:ext cx="5791211" cy="7888310"/>
          </a:xfrm>
        </p:spPr>
        <p:txBody>
          <a:bodyPr anchor="ctr">
            <a:normAutofit/>
          </a:bodyPr>
          <a:lstStyle/>
          <a:p>
            <a:endParaRPr lang="fr-FR" sz="4000" dirty="0"/>
          </a:p>
          <a:p>
            <a:pPr marL="0" indent="0" algn="ctr">
              <a:buNone/>
            </a:pPr>
            <a:r>
              <a:rPr lang="fr-FR" sz="4000" dirty="0"/>
              <a:t>Si l’utilisateur ne renseigne pas l’adresse email indiquée dans son profil d’accès à l’espace de gestion pour récupérer ses codes perdus, un message d’erreur apparaît.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Connexion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à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l’espace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gestion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9E951A3-5140-2944-BEBE-8051F9073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193" y="3181482"/>
            <a:ext cx="18288000" cy="1053451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8EEC9497-AF87-4857-EEC6-318493E6E17B}"/>
              </a:ext>
            </a:extLst>
          </p:cNvPr>
          <p:cNvCxnSpPr>
            <a:cxnSpLocks/>
          </p:cNvCxnSpPr>
          <p:nvPr/>
        </p:nvCxnSpPr>
        <p:spPr>
          <a:xfrm>
            <a:off x="10517187" y="5105400"/>
            <a:ext cx="11430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7809737"/>
      </p:ext>
    </p:extLst>
  </p:cSld>
  <p:clrMapOvr>
    <a:masterClrMapping/>
  </p:clrMapOvr>
  <p:transition spd="slow">
    <p:wipe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2578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3</a:t>
            </a:r>
            <a:r>
              <a:rPr lang="fr-FR" sz="4000" b="1" dirty="0">
                <a:solidFill>
                  <a:schemeClr val="tx1"/>
                </a:solidFill>
              </a:rPr>
              <a:t>-</a:t>
            </a:r>
            <a:r>
              <a:rPr lang="fr-FR" sz="4000" dirty="0">
                <a:solidFill>
                  <a:schemeClr val="tx1"/>
                </a:solidFill>
              </a:rPr>
              <a:t>Indiquer le rôle de </a:t>
            </a:r>
            <a:r>
              <a:rPr lang="fr-FR" sz="4000" dirty="0"/>
              <a:t>la personne endossant le statut de </a:t>
            </a:r>
            <a:r>
              <a:rPr lang="fr-FR" sz="4000" b="1" dirty="0"/>
              <a:t>r</a:t>
            </a:r>
            <a:r>
              <a:rPr lang="fr-FR" sz="4000" b="1" dirty="0">
                <a:solidFill>
                  <a:schemeClr val="tx1"/>
                </a:solidFill>
              </a:rPr>
              <a:t>eprésentant du Président du BVE</a:t>
            </a:r>
          </a:p>
          <a:p>
            <a:pPr marL="0" indent="0" algn="ctr">
              <a:buNone/>
            </a:pPr>
            <a:r>
              <a:rPr lang="fr-FR" sz="4000" dirty="0">
                <a:solidFill>
                  <a:schemeClr val="tx1"/>
                </a:solidFill>
              </a:rPr>
              <a:t>Le représentant du Président aura la faculté de réaliser le scellement ainsi que le dépouillement en l’absence du Président du BVE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BVE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41074" y="3735410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E202FF7-BFBC-0D1E-6E61-ED7891A1B76F}"/>
              </a:ext>
            </a:extLst>
          </p:cNvPr>
          <p:cNvSpPr/>
          <p:nvPr/>
        </p:nvSpPr>
        <p:spPr>
          <a:xfrm>
            <a:off x="2544096" y="3731657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locale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5F8D436-2FAB-B64A-5E49-D797EB4A8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375" y="3174438"/>
            <a:ext cx="18792163" cy="105705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958B33E1-1614-F46F-63F4-F3AD08ED6B5A}"/>
              </a:ext>
            </a:extLst>
          </p:cNvPr>
          <p:cNvCxnSpPr>
            <a:cxnSpLocks/>
          </p:cNvCxnSpPr>
          <p:nvPr/>
        </p:nvCxnSpPr>
        <p:spPr>
          <a:xfrm flipH="1">
            <a:off x="16536987" y="9753600"/>
            <a:ext cx="839795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892292"/>
      </p:ext>
    </p:extLst>
  </p:cSld>
  <p:clrMapOvr>
    <a:masterClrMapping/>
  </p:clrMapOvr>
  <p:transition spd="slow">
    <p:wipe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2578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4</a:t>
            </a:r>
            <a:r>
              <a:rPr lang="fr-FR" sz="4000" b="1" dirty="0">
                <a:solidFill>
                  <a:schemeClr val="tx1"/>
                </a:solidFill>
              </a:rPr>
              <a:t>-</a:t>
            </a:r>
            <a:r>
              <a:rPr lang="fr-FR" sz="4000" dirty="0">
                <a:solidFill>
                  <a:schemeClr val="tx1"/>
                </a:solidFill>
              </a:rPr>
              <a:t>Une fois le BVE paramétré, enregistrer les modifications en cliquant sur le bouton « Déclarer comme finalisé »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BVE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41074" y="3735410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E202FF7-BFBC-0D1E-6E61-ED7891A1B76F}"/>
              </a:ext>
            </a:extLst>
          </p:cNvPr>
          <p:cNvSpPr/>
          <p:nvPr/>
        </p:nvSpPr>
        <p:spPr>
          <a:xfrm>
            <a:off x="2544096" y="3731657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locale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68622D2-3BAF-7EC0-177D-06EBA92BC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925" y="3194864"/>
            <a:ext cx="18557273" cy="104384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5B9BB50F-F689-F582-9885-31FA7FC1BE5D}"/>
              </a:ext>
            </a:extLst>
          </p:cNvPr>
          <p:cNvCxnSpPr>
            <a:cxnSpLocks/>
          </p:cNvCxnSpPr>
          <p:nvPr/>
        </p:nvCxnSpPr>
        <p:spPr>
          <a:xfrm flipH="1" flipV="1">
            <a:off x="17743455" y="10391713"/>
            <a:ext cx="839795" cy="258846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4251594"/>
      </p:ext>
    </p:extLst>
  </p:cSld>
  <p:clrMapOvr>
    <a:masterClrMapping/>
  </p:clrMapOvr>
  <p:transition spd="slow">
    <p:wipe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2578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>
                <a:solidFill>
                  <a:schemeClr val="tx1"/>
                </a:solidFill>
              </a:rPr>
              <a:t>En cas d’erreur,</a:t>
            </a:r>
            <a:r>
              <a:rPr lang="fr-FR" sz="4000" dirty="0">
                <a:solidFill>
                  <a:schemeClr val="tx1"/>
                </a:solidFill>
              </a:rPr>
              <a:t> il est possible de modifier à nouveau le paramétrage du BVE en cliquant sur le bouton « Retour en mode brouillon »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BVE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41074" y="3735410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E202FF7-BFBC-0D1E-6E61-ED7891A1B76F}"/>
              </a:ext>
            </a:extLst>
          </p:cNvPr>
          <p:cNvSpPr/>
          <p:nvPr/>
        </p:nvSpPr>
        <p:spPr>
          <a:xfrm>
            <a:off x="2544096" y="3731657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locale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3A4AE2A-F0D6-4B68-CFAC-03FF19CB1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570" y="3194864"/>
            <a:ext cx="18704242" cy="105211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0C6B791F-C1D7-36A5-FB96-E14694AF428A}"/>
              </a:ext>
            </a:extLst>
          </p:cNvPr>
          <p:cNvCxnSpPr>
            <a:cxnSpLocks/>
          </p:cNvCxnSpPr>
          <p:nvPr/>
        </p:nvCxnSpPr>
        <p:spPr>
          <a:xfrm flipH="1">
            <a:off x="16765587" y="8559572"/>
            <a:ext cx="839795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1212267"/>
      </p:ext>
    </p:extLst>
  </p:cSld>
  <p:clrMapOvr>
    <a:masterClrMapping/>
  </p:clrMapOvr>
  <p:transition spd="slow">
    <p:wipe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7695" y="5181600"/>
            <a:ext cx="19450594" cy="7366716"/>
          </a:xfrm>
        </p:spPr>
        <p:txBody>
          <a:bodyPr anchor="ctr">
            <a:normAutofit/>
          </a:bodyPr>
          <a:lstStyle/>
          <a:p>
            <a:pPr marL="0" indent="0" algn="ctr">
              <a:spcBef>
                <a:spcPts val="1800"/>
              </a:spcBef>
              <a:buNone/>
            </a:pPr>
            <a:r>
              <a:rPr lang="fr-FR" sz="6000" b="1" dirty="0">
                <a:latin typeface="Calibri" panose="020F0502020204030204" pitchFamily="34" charset="0"/>
                <a:cs typeface="Calibri" panose="020F0502020204030204" pitchFamily="34" charset="0"/>
              </a:rPr>
              <a:t>6.Illustrations de l’espace de gestion des BVEC</a:t>
            </a:r>
            <a:endParaRPr lang="fr-FR" sz="4000" b="1" i="1" u="none" strike="noStrike" cap="none" dirty="0">
              <a:solidFill>
                <a:schemeClr val="dk1"/>
              </a:solidFill>
              <a:latin typeface="Source Sans Pro ExtraLight"/>
              <a:ea typeface="Source Sans Pro ExtraLight"/>
              <a:cs typeface="Source Sans Pro ExtraLight"/>
              <a:sym typeface="Source Sans Pro Extra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lang="fr-FR" sz="6000" b="1" dirty="0"/>
          </a:p>
          <a:p>
            <a:pPr marL="0" indent="0">
              <a:buNone/>
            </a:pP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3156962978"/>
      </p:ext>
    </p:extLst>
  </p:cSld>
  <p:clrMapOvr>
    <a:masterClrMapping/>
  </p:clrMapOvr>
  <p:transition spd="slow">
    <p:wipe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16" y="61341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L’espace de gestion des BVEC est uniquement accessible aux profils de DRH centrales</a:t>
            </a:r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dirty="0"/>
              <a:t>Ci-contre la page d’accueil de l’espace de gestion des BVEC, accessible depuis l’onglet « BVEC »</a:t>
            </a:r>
          </a:p>
          <a:p>
            <a:pPr marL="0" indent="0">
              <a:buNone/>
            </a:pPr>
            <a:endParaRPr lang="fr-FR" sz="4000" dirty="0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Illustrations de l’espace de gestion des BVEC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8F25EE0-EF59-F74D-AAA0-8866102DB4C0}"/>
              </a:ext>
            </a:extLst>
          </p:cNvPr>
          <p:cNvSpPr/>
          <p:nvPr/>
        </p:nvSpPr>
        <p:spPr>
          <a:xfrm>
            <a:off x="1796587" y="4088259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DRH</a:t>
            </a:r>
          </a:p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E28B154-167A-A64C-A57F-A5D204EAA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096" y="3163905"/>
            <a:ext cx="18288000" cy="105345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1F6E99F4-7F03-910A-7DB3-8BC10C56D107}"/>
              </a:ext>
            </a:extLst>
          </p:cNvPr>
          <p:cNvCxnSpPr>
            <a:cxnSpLocks/>
          </p:cNvCxnSpPr>
          <p:nvPr/>
        </p:nvCxnSpPr>
        <p:spPr>
          <a:xfrm flipV="1">
            <a:off x="15393987" y="4267200"/>
            <a:ext cx="0" cy="584428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353711"/>
      </p:ext>
    </p:extLst>
  </p:cSld>
  <p:clrMapOvr>
    <a:masterClrMapping/>
  </p:clrMapOvr>
  <p:transition spd="slow">
    <p:wipe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20" y="5597086"/>
            <a:ext cx="5533101" cy="7888310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fr-FR" sz="4000" b="1" dirty="0">
                <a:solidFill>
                  <a:schemeClr val="tx1"/>
                </a:solidFill>
              </a:rPr>
              <a:t>Pour paramétrer un BVEC, il faut :</a:t>
            </a:r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b="1" dirty="0">
                <a:solidFill>
                  <a:schemeClr val="tx1"/>
                </a:solidFill>
              </a:rPr>
              <a:t>1-</a:t>
            </a:r>
            <a:r>
              <a:rPr lang="fr-FR" sz="4000" dirty="0">
                <a:solidFill>
                  <a:schemeClr val="tx1"/>
                </a:solidFill>
              </a:rPr>
              <a:t>Sélectionner le BVEC concerné dans la liste des différents BVEC</a:t>
            </a:r>
          </a:p>
          <a:p>
            <a:pPr marL="0" indent="0" algn="ctr">
              <a:buNone/>
            </a:pPr>
            <a:endParaRPr lang="fr-FR" sz="40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fr-FR" sz="4000" i="1" dirty="0">
                <a:solidFill>
                  <a:schemeClr val="tx1"/>
                </a:solidFill>
              </a:rPr>
              <a:t>Nota : </a:t>
            </a:r>
            <a:r>
              <a:rPr lang="fr-FR" sz="4000" dirty="0">
                <a:solidFill>
                  <a:schemeClr val="tx1"/>
                </a:solidFill>
              </a:rPr>
              <a:t>Par défaut, le BVEC est prérempli avec les rôles minimums à attribuer (Président, Secrétaire, Délégués de liste)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Illustrations de l’espace de gestion des BVEC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C25FCED-E673-3842-B89F-5B0ABD14FAAF}"/>
              </a:ext>
            </a:extLst>
          </p:cNvPr>
          <p:cNvSpPr/>
          <p:nvPr/>
        </p:nvSpPr>
        <p:spPr>
          <a:xfrm>
            <a:off x="1796587" y="3443475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DRH</a:t>
            </a:r>
          </a:p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91075C6-01DC-3B45-95F4-CE4CF46DE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166" y="3194864"/>
            <a:ext cx="18288000" cy="1052113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64422108"/>
      </p:ext>
    </p:extLst>
  </p:cSld>
  <p:clrMapOvr>
    <a:masterClrMapping/>
  </p:clrMapOvr>
  <p:transition spd="slow">
    <p:wipe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2578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>
                <a:solidFill>
                  <a:schemeClr val="tx1"/>
                </a:solidFill>
              </a:rPr>
              <a:t>2-</a:t>
            </a:r>
            <a:r>
              <a:rPr lang="fr-FR" sz="4000" dirty="0">
                <a:solidFill>
                  <a:schemeClr val="tx1"/>
                </a:solidFill>
              </a:rPr>
              <a:t>Attribuer chaque rôle à un assesseur, en le recherchant via la loupe bleue</a:t>
            </a:r>
          </a:p>
          <a:p>
            <a:pPr marL="0" indent="0">
              <a:buNone/>
            </a:pPr>
            <a:endParaRPr lang="fr-FR" sz="4000" dirty="0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Illustrations de l’espace de gestion des BVEC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C25FCED-E673-3842-B89F-5B0ABD14FAAF}"/>
              </a:ext>
            </a:extLst>
          </p:cNvPr>
          <p:cNvSpPr/>
          <p:nvPr/>
        </p:nvSpPr>
        <p:spPr>
          <a:xfrm>
            <a:off x="1796587" y="4395975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DRH</a:t>
            </a:r>
          </a:p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5D09D1D-4974-F94C-925F-A64B6D740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166" y="3194864"/>
            <a:ext cx="18288000" cy="10521136"/>
          </a:xfrm>
          <a:prstGeom prst="rect">
            <a:avLst/>
          </a:prstGeom>
          <a:solidFill>
            <a:schemeClr val="accent2"/>
          </a:solidFill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6892ACCB-10CB-6A5B-A6A4-4336BEE681BF}"/>
              </a:ext>
            </a:extLst>
          </p:cNvPr>
          <p:cNvCxnSpPr>
            <a:cxnSpLocks/>
          </p:cNvCxnSpPr>
          <p:nvPr/>
        </p:nvCxnSpPr>
        <p:spPr>
          <a:xfrm flipV="1">
            <a:off x="17298987" y="8229600"/>
            <a:ext cx="0" cy="4572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3071067"/>
      </p:ext>
    </p:extLst>
  </p:cSld>
  <p:clrMapOvr>
    <a:masterClrMapping/>
  </p:clrMapOvr>
  <p:transition spd="slow">
    <p:wipe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02" y="5560772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>
                <a:solidFill>
                  <a:schemeClr val="tx1"/>
                </a:solidFill>
              </a:rPr>
              <a:t>3-</a:t>
            </a:r>
            <a:r>
              <a:rPr lang="fr-FR" sz="4000" dirty="0">
                <a:solidFill>
                  <a:schemeClr val="tx1"/>
                </a:solidFill>
              </a:rPr>
              <a:t>Rechercher le nom de l’assesseur souhaité</a:t>
            </a:r>
          </a:p>
          <a:p>
            <a:pPr marL="0" indent="0" algn="ctr">
              <a:buNone/>
            </a:pPr>
            <a:r>
              <a:rPr lang="fr-FR" sz="4000" b="1" dirty="0"/>
              <a:t>4-</a:t>
            </a:r>
            <a:r>
              <a:rPr lang="fr-FR" sz="4000" dirty="0">
                <a:solidFill>
                  <a:schemeClr val="tx1"/>
                </a:solidFill>
              </a:rPr>
              <a:t>Sélectionner l’assesseur dans les résultats de la recherche</a:t>
            </a:r>
          </a:p>
          <a:p>
            <a:pPr marL="0" indent="0" algn="ctr">
              <a:buNone/>
            </a:pPr>
            <a:r>
              <a:rPr lang="fr-FR" sz="4000" b="1" dirty="0"/>
              <a:t>5-</a:t>
            </a:r>
            <a:r>
              <a:rPr lang="fr-FR" sz="4000" dirty="0"/>
              <a:t>Si l’assesseur n’existe pas dans la base de donnée, l’y ajouter en cliquant sur le bouton « Créer une nouvelle personne »</a:t>
            </a:r>
            <a:endParaRPr lang="fr-FR" sz="4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4000" dirty="0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Illustrations de l’espace de gestion des BVEC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C25FCED-E673-3842-B89F-5B0ABD14FAAF}"/>
              </a:ext>
            </a:extLst>
          </p:cNvPr>
          <p:cNvSpPr/>
          <p:nvPr/>
        </p:nvSpPr>
        <p:spPr>
          <a:xfrm>
            <a:off x="1760074" y="3527150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DRH</a:t>
            </a:r>
          </a:p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centrale</a:t>
            </a:r>
          </a:p>
        </p:txBody>
      </p:sp>
      <p:sp>
        <p:nvSpPr>
          <p:cNvPr id="17" name="Flèche : bas 12">
            <a:extLst>
              <a:ext uri="{FF2B5EF4-FFF2-40B4-BE49-F238E27FC236}">
                <a16:creationId xmlns:a16="http://schemas.microsoft.com/office/drawing/2014/main" id="{6EDAE7FC-2C6A-4F42-8D6D-5063E82483C1}"/>
              </a:ext>
            </a:extLst>
          </p:cNvPr>
          <p:cNvSpPr/>
          <p:nvPr/>
        </p:nvSpPr>
        <p:spPr>
          <a:xfrm rot="8613516">
            <a:off x="17267756" y="5852208"/>
            <a:ext cx="381000" cy="533400"/>
          </a:xfrm>
          <a:prstGeom prst="downArrow">
            <a:avLst>
              <a:gd name="adj1" fmla="val 50000"/>
              <a:gd name="adj2" fmla="val 84471"/>
            </a:avLst>
          </a:prstGeom>
          <a:solidFill>
            <a:srgbClr val="EB332C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B02DBAF-48E2-224D-8F88-1B9D69B1D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273" y="3181482"/>
            <a:ext cx="18288000" cy="105345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19368862-6D73-7D75-3561-30A7412282C5}"/>
              </a:ext>
            </a:extLst>
          </p:cNvPr>
          <p:cNvCxnSpPr>
            <a:cxnSpLocks/>
          </p:cNvCxnSpPr>
          <p:nvPr/>
        </p:nvCxnSpPr>
        <p:spPr>
          <a:xfrm flipH="1" flipV="1">
            <a:off x="16810556" y="5626117"/>
            <a:ext cx="1295400" cy="3753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1BBE8124-6842-2CD7-72E7-9D4610C9D224}"/>
              </a:ext>
            </a:extLst>
          </p:cNvPr>
          <p:cNvCxnSpPr>
            <a:cxnSpLocks/>
          </p:cNvCxnSpPr>
          <p:nvPr/>
        </p:nvCxnSpPr>
        <p:spPr>
          <a:xfrm flipH="1" flipV="1">
            <a:off x="15398748" y="6425162"/>
            <a:ext cx="1295400" cy="3753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ABF61F92-2574-8C42-CE06-947F9AE623D5}"/>
              </a:ext>
            </a:extLst>
          </p:cNvPr>
          <p:cNvCxnSpPr>
            <a:cxnSpLocks/>
          </p:cNvCxnSpPr>
          <p:nvPr/>
        </p:nvCxnSpPr>
        <p:spPr>
          <a:xfrm flipH="1" flipV="1">
            <a:off x="17669202" y="7313958"/>
            <a:ext cx="1295400" cy="3753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9768646"/>
      </p:ext>
    </p:extLst>
  </p:cSld>
  <p:clrMapOvr>
    <a:masterClrMapping/>
  </p:clrMapOvr>
  <p:transition spd="slow">
    <p:wipe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82769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>
                <a:solidFill>
                  <a:schemeClr val="tx1"/>
                </a:solidFill>
              </a:rPr>
              <a:t>6-</a:t>
            </a:r>
            <a:r>
              <a:rPr lang="fr-FR" sz="4000" dirty="0">
                <a:solidFill>
                  <a:schemeClr val="tx1"/>
                </a:solidFill>
              </a:rPr>
              <a:t>Compléter les différents champs avec les informations concernant l’assesseur à ajouter</a:t>
            </a:r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b="1" dirty="0">
                <a:solidFill>
                  <a:schemeClr val="tx1"/>
                </a:solidFill>
              </a:rPr>
              <a:t>Nota : </a:t>
            </a:r>
            <a:r>
              <a:rPr lang="fr-FR" sz="4000" dirty="0">
                <a:solidFill>
                  <a:schemeClr val="tx1"/>
                </a:solidFill>
              </a:rPr>
              <a:t>Veiller à remplir l’ensemble des champs précédés d’une * orange avant de cliquer sur le bouton « Enregistrer »</a:t>
            </a:r>
          </a:p>
          <a:p>
            <a:pPr marL="0" indent="0" algn="ctr">
              <a:buNone/>
            </a:pPr>
            <a:endParaRPr lang="fr-FR" sz="4000" dirty="0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Illustrations de l’espace de gestion des BVEC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C25FCED-E673-3842-B89F-5B0ABD14FAAF}"/>
              </a:ext>
            </a:extLst>
          </p:cNvPr>
          <p:cNvSpPr/>
          <p:nvPr/>
        </p:nvSpPr>
        <p:spPr>
          <a:xfrm>
            <a:off x="1796587" y="358464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DRH</a:t>
            </a:r>
          </a:p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centrale</a:t>
            </a:r>
          </a:p>
        </p:txBody>
      </p:sp>
      <p:sp>
        <p:nvSpPr>
          <p:cNvPr id="17" name="Flèche : bas 12">
            <a:extLst>
              <a:ext uri="{FF2B5EF4-FFF2-40B4-BE49-F238E27FC236}">
                <a16:creationId xmlns:a16="http://schemas.microsoft.com/office/drawing/2014/main" id="{6EDAE7FC-2C6A-4F42-8D6D-5063E82483C1}"/>
              </a:ext>
            </a:extLst>
          </p:cNvPr>
          <p:cNvSpPr/>
          <p:nvPr/>
        </p:nvSpPr>
        <p:spPr>
          <a:xfrm rot="8613516">
            <a:off x="17267756" y="5852208"/>
            <a:ext cx="381000" cy="533400"/>
          </a:xfrm>
          <a:prstGeom prst="downArrow">
            <a:avLst>
              <a:gd name="adj1" fmla="val 50000"/>
              <a:gd name="adj2" fmla="val 84471"/>
            </a:avLst>
          </a:prstGeom>
          <a:solidFill>
            <a:srgbClr val="EB332C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lèche : bas 7">
            <a:extLst>
              <a:ext uri="{FF2B5EF4-FFF2-40B4-BE49-F238E27FC236}">
                <a16:creationId xmlns:a16="http://schemas.microsoft.com/office/drawing/2014/main" id="{4DB79B27-AB52-6841-B41B-72A59541D3B3}"/>
              </a:ext>
            </a:extLst>
          </p:cNvPr>
          <p:cNvSpPr/>
          <p:nvPr/>
        </p:nvSpPr>
        <p:spPr>
          <a:xfrm rot="8613516">
            <a:off x="16429557" y="7300008"/>
            <a:ext cx="381000" cy="533400"/>
          </a:xfrm>
          <a:prstGeom prst="downArrow">
            <a:avLst>
              <a:gd name="adj1" fmla="val 50000"/>
              <a:gd name="adj2" fmla="val 84471"/>
            </a:avLst>
          </a:prstGeom>
          <a:solidFill>
            <a:srgbClr val="EB332C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4A911E8-0CD9-6C4A-AE69-B23FA9C30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166" y="3194864"/>
            <a:ext cx="18288000" cy="105211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F0A8C7B4-F8EF-2121-3FD4-44C817C3553A}"/>
              </a:ext>
            </a:extLst>
          </p:cNvPr>
          <p:cNvCxnSpPr>
            <a:cxnSpLocks/>
          </p:cNvCxnSpPr>
          <p:nvPr/>
        </p:nvCxnSpPr>
        <p:spPr>
          <a:xfrm>
            <a:off x="11964987" y="4941075"/>
            <a:ext cx="919161" cy="559429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1259304C-4F61-26EA-5ABE-445194E4CB7C}"/>
              </a:ext>
            </a:extLst>
          </p:cNvPr>
          <p:cNvCxnSpPr>
            <a:cxnSpLocks/>
          </p:cNvCxnSpPr>
          <p:nvPr/>
        </p:nvCxnSpPr>
        <p:spPr>
          <a:xfrm flipH="1" flipV="1">
            <a:off x="16488293" y="10972800"/>
            <a:ext cx="1295400" cy="3753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525304"/>
      </p:ext>
    </p:extLst>
  </p:cSld>
  <p:clrMapOvr>
    <a:masterClrMapping/>
  </p:clrMapOvr>
  <p:transition spd="slow">
    <p:wipe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2578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>
                <a:solidFill>
                  <a:schemeClr val="tx1"/>
                </a:solidFill>
              </a:rPr>
              <a:t>La fiche de l’assesseur est créée, et le rôle au sein du BVEC lui est attribué.</a:t>
            </a:r>
          </a:p>
          <a:p>
            <a:pPr marL="0" indent="0" algn="ctr">
              <a:buNone/>
            </a:pPr>
            <a:endParaRPr lang="fr-FR" sz="4000" dirty="0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Illustrations de l’espace de gestion des BVEC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C25FCED-E673-3842-B89F-5B0ABD14FAAF}"/>
              </a:ext>
            </a:extLst>
          </p:cNvPr>
          <p:cNvSpPr/>
          <p:nvPr/>
        </p:nvSpPr>
        <p:spPr>
          <a:xfrm>
            <a:off x="1796587" y="4395975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DRH</a:t>
            </a:r>
          </a:p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273064B-C67D-5341-9833-4326BF411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166" y="3181482"/>
            <a:ext cx="18288000" cy="105345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38A276C5-BD2D-5875-D7AC-D4AFBB0A13B4}"/>
              </a:ext>
            </a:extLst>
          </p:cNvPr>
          <p:cNvCxnSpPr>
            <a:cxnSpLocks/>
          </p:cNvCxnSpPr>
          <p:nvPr/>
        </p:nvCxnSpPr>
        <p:spPr>
          <a:xfrm flipH="1" flipV="1">
            <a:off x="16232711" y="5022129"/>
            <a:ext cx="1295400" cy="3753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2034505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7695" y="5181600"/>
            <a:ext cx="19450594" cy="7366716"/>
          </a:xfrm>
        </p:spPr>
        <p:txBody>
          <a:bodyPr anchor="ctr">
            <a:normAutofit/>
          </a:bodyPr>
          <a:lstStyle/>
          <a:p>
            <a:pPr marL="0" indent="0" algn="ctr">
              <a:spcBef>
                <a:spcPts val="1800"/>
              </a:spcBef>
              <a:buNone/>
            </a:pPr>
            <a:r>
              <a:rPr lang="fr-FR" sz="6000" b="1" dirty="0">
                <a:latin typeface="Calibri" panose="020F0502020204030204" pitchFamily="34" charset="0"/>
                <a:cs typeface="Calibri" panose="020F0502020204030204" pitchFamily="34" charset="0"/>
              </a:rPr>
              <a:t>1. Illustrations de l’espace de gestion des candidatures</a:t>
            </a:r>
          </a:p>
          <a:p>
            <a:pPr marL="0" indent="0" algn="ctr">
              <a:spcBef>
                <a:spcPts val="1800"/>
              </a:spcBef>
              <a:buNone/>
            </a:pPr>
            <a:endParaRPr lang="fr-FR" sz="6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spcBef>
                <a:spcPts val="1800"/>
              </a:spcBef>
              <a:buNone/>
            </a:pPr>
            <a:r>
              <a:rPr lang="fr-FR" sz="6000" b="1" i="1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Source Sans Pro ExtraLight"/>
                <a:cs typeface="Calibri" panose="020F0502020204030204" pitchFamily="34" charset="0"/>
                <a:sym typeface="Source Sans Pro ExtraLight"/>
              </a:rPr>
              <a:t>C/</a:t>
            </a:r>
            <a:r>
              <a:rPr lang="fr-FR" sz="6000" b="1" i="1" u="none" strike="noStrike" cap="none" dirty="0">
                <a:solidFill>
                  <a:schemeClr val="dk1"/>
                </a:solidFill>
                <a:latin typeface="Calibri (Corps)"/>
                <a:ea typeface="Source Sans Pro ExtraLight"/>
                <a:cs typeface="Source Sans Pro ExtraLight"/>
                <a:sym typeface="Source Sans Pro ExtraLight"/>
              </a:rPr>
              <a:t>Accueil du module de gestion des candidatures pour les différents profils</a:t>
            </a:r>
            <a:endParaRPr lang="fr-FR" sz="4000" b="1" i="1" u="none" strike="noStrike" cap="none" dirty="0">
              <a:solidFill>
                <a:schemeClr val="dk1"/>
              </a:solidFill>
              <a:latin typeface="Source Sans Pro ExtraLight"/>
              <a:ea typeface="Source Sans Pro ExtraLight"/>
              <a:cs typeface="Source Sans Pro ExtraLight"/>
              <a:sym typeface="Source Sans Pro Extra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lang="fr-FR" sz="6000" b="1" dirty="0"/>
          </a:p>
          <a:p>
            <a:pPr marL="0" indent="0">
              <a:buNone/>
            </a:pP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4183696913"/>
      </p:ext>
    </p:extLst>
  </p:cSld>
  <p:clrMapOvr>
    <a:masterClrMapping/>
  </p:clrMapOvr>
  <p:transition spd="slow">
    <p:wipe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033" y="5588082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>
                <a:solidFill>
                  <a:schemeClr val="tx1"/>
                </a:solidFill>
              </a:rPr>
              <a:t>Afin de supprimer l’un des assesseurs d’un burea</a:t>
            </a:r>
            <a:r>
              <a:rPr lang="fr-FR" sz="4000" b="1" dirty="0"/>
              <a:t>u de vote centralisateur, il faut :</a:t>
            </a:r>
            <a:endParaRPr lang="fr-FR" sz="40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fr-FR" sz="4000" b="1" dirty="0"/>
              <a:t>1-</a:t>
            </a:r>
            <a:r>
              <a:rPr lang="fr-FR" sz="4000" dirty="0"/>
              <a:t>Cliquer sur la croix située à droite de la ligne concernant l’assesseur</a:t>
            </a:r>
            <a:endParaRPr lang="fr-FR" sz="40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fr-FR" sz="4000" b="1" dirty="0"/>
              <a:t>2-</a:t>
            </a:r>
            <a:r>
              <a:rPr lang="fr-FR" sz="4000" dirty="0"/>
              <a:t>Enregistrer la modification en cliquant sur le bouton « Enregistrer comme brouillon »</a:t>
            </a:r>
            <a:endParaRPr lang="fr-FR" sz="40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fr-FR" sz="4000" dirty="0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Illustrations de l’espace de gestion des BVEC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C25FCED-E673-3842-B89F-5B0ABD14FAAF}"/>
              </a:ext>
            </a:extLst>
          </p:cNvPr>
          <p:cNvSpPr/>
          <p:nvPr/>
        </p:nvSpPr>
        <p:spPr>
          <a:xfrm>
            <a:off x="1796587" y="3443475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DRH</a:t>
            </a:r>
          </a:p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centrale</a:t>
            </a:r>
          </a:p>
        </p:txBody>
      </p:sp>
      <p:sp>
        <p:nvSpPr>
          <p:cNvPr id="17" name="Flèche : bas 10">
            <a:extLst>
              <a:ext uri="{FF2B5EF4-FFF2-40B4-BE49-F238E27FC236}">
                <a16:creationId xmlns:a16="http://schemas.microsoft.com/office/drawing/2014/main" id="{2375396C-E0EE-4D4C-A169-02D56858D284}"/>
              </a:ext>
            </a:extLst>
          </p:cNvPr>
          <p:cNvSpPr/>
          <p:nvPr/>
        </p:nvSpPr>
        <p:spPr>
          <a:xfrm rot="8613516">
            <a:off x="9765746" y="11110007"/>
            <a:ext cx="381000" cy="533400"/>
          </a:xfrm>
          <a:prstGeom prst="downArrow">
            <a:avLst>
              <a:gd name="adj1" fmla="val 50000"/>
              <a:gd name="adj2" fmla="val 84471"/>
            </a:avLst>
          </a:prstGeom>
          <a:solidFill>
            <a:srgbClr val="EB332C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0C21011-1387-1C43-9084-2C532B23C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166" y="3210104"/>
            <a:ext cx="18288000" cy="105058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86ECDF35-16E6-F7AB-B4FC-7FB7B21F6A6E}"/>
              </a:ext>
            </a:extLst>
          </p:cNvPr>
          <p:cNvCxnSpPr>
            <a:cxnSpLocks/>
          </p:cNvCxnSpPr>
          <p:nvPr/>
        </p:nvCxnSpPr>
        <p:spPr>
          <a:xfrm flipH="1">
            <a:off x="18441987" y="10744200"/>
            <a:ext cx="685268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0644295"/>
      </p:ext>
    </p:extLst>
  </p:cSld>
  <p:clrMapOvr>
    <a:masterClrMapping/>
  </p:clrMapOvr>
  <p:transition spd="slow">
    <p:wipe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591048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>
                <a:solidFill>
                  <a:schemeClr val="tx1"/>
                </a:solidFill>
              </a:rPr>
              <a:t>Poursuite du paramétrage du BVEC :</a:t>
            </a:r>
          </a:p>
          <a:p>
            <a:pPr marL="0" indent="0" algn="ctr">
              <a:buNone/>
            </a:pPr>
            <a:endParaRPr lang="fr-FR" sz="40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fr-FR" sz="4000" b="1" dirty="0"/>
              <a:t>1-</a:t>
            </a:r>
            <a:r>
              <a:rPr lang="fr-FR" sz="4000" dirty="0"/>
              <a:t>Ajouter un ou plusieurs délégués de liste en cliquant sur le bouton « Ajouter un délégué de liste »</a:t>
            </a:r>
            <a:endParaRPr lang="fr-FR" sz="4000" dirty="0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Illustrations de l’espace de gestion des BVEC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C25FCED-E673-3842-B89F-5B0ABD14FAAF}"/>
              </a:ext>
            </a:extLst>
          </p:cNvPr>
          <p:cNvSpPr/>
          <p:nvPr/>
        </p:nvSpPr>
        <p:spPr>
          <a:xfrm>
            <a:off x="1796587" y="4395975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DRH</a:t>
            </a:r>
          </a:p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CFBA135-E815-1F4C-B3E1-3512246D4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805" y="3166242"/>
            <a:ext cx="18288000" cy="105497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B164E1FE-A803-6409-E44C-E9C91761A834}"/>
              </a:ext>
            </a:extLst>
          </p:cNvPr>
          <p:cNvCxnSpPr>
            <a:cxnSpLocks/>
          </p:cNvCxnSpPr>
          <p:nvPr/>
        </p:nvCxnSpPr>
        <p:spPr>
          <a:xfrm flipH="1">
            <a:off x="16232719" y="11506200"/>
            <a:ext cx="685268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3455239"/>
      </p:ext>
    </p:extLst>
  </p:cSld>
  <p:clrMapOvr>
    <a:masterClrMapping/>
  </p:clrMapOvr>
  <p:transition spd="slow">
    <p:wipe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033" y="5348475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2-</a:t>
            </a:r>
            <a:r>
              <a:rPr lang="fr-FR" sz="4000" dirty="0"/>
              <a:t>Paramétrer le nombre de clés à remettre</a:t>
            </a:r>
          </a:p>
          <a:p>
            <a:pPr marL="0" indent="0" algn="ctr">
              <a:buNone/>
            </a:pPr>
            <a:endParaRPr lang="fr-FR" sz="4000" dirty="0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Illustrations de l’espace de gestion des BVEC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C25FCED-E673-3842-B89F-5B0ABD14FAAF}"/>
              </a:ext>
            </a:extLst>
          </p:cNvPr>
          <p:cNvSpPr/>
          <p:nvPr/>
        </p:nvSpPr>
        <p:spPr>
          <a:xfrm>
            <a:off x="1796587" y="4395975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DRH</a:t>
            </a:r>
          </a:p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330BD13-BC2A-7A49-B747-F46A70384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641" y="3220264"/>
            <a:ext cx="18288000" cy="104957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447872A3-9A3A-3E49-17DF-B9BD25793644}"/>
              </a:ext>
            </a:extLst>
          </p:cNvPr>
          <p:cNvCxnSpPr>
            <a:cxnSpLocks/>
          </p:cNvCxnSpPr>
          <p:nvPr/>
        </p:nvCxnSpPr>
        <p:spPr>
          <a:xfrm flipH="1">
            <a:off x="16575353" y="11963400"/>
            <a:ext cx="685268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9965618"/>
      </p:ext>
    </p:extLst>
  </p:cSld>
  <p:clrMapOvr>
    <a:masterClrMapping/>
  </p:clrMapOvr>
  <p:transition spd="slow">
    <p:wipe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033" y="5615175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3</a:t>
            </a:r>
            <a:r>
              <a:rPr lang="fr-FR" sz="4000" b="1" dirty="0">
                <a:solidFill>
                  <a:schemeClr val="tx1"/>
                </a:solidFill>
              </a:rPr>
              <a:t>-</a:t>
            </a:r>
            <a:r>
              <a:rPr lang="fr-FR" sz="4000" dirty="0">
                <a:solidFill>
                  <a:schemeClr val="tx1"/>
                </a:solidFill>
              </a:rPr>
              <a:t>Indiquer le rôle de </a:t>
            </a:r>
            <a:r>
              <a:rPr lang="fr-FR" sz="4000" dirty="0"/>
              <a:t>la personne endossant le statut de </a:t>
            </a:r>
            <a:r>
              <a:rPr lang="fr-FR" sz="4000" b="1" dirty="0"/>
              <a:t>r</a:t>
            </a:r>
            <a:r>
              <a:rPr lang="fr-FR" sz="4000" b="1" dirty="0">
                <a:solidFill>
                  <a:schemeClr val="tx1"/>
                </a:solidFill>
              </a:rPr>
              <a:t>eprésentant du Président du BVEC</a:t>
            </a:r>
          </a:p>
          <a:p>
            <a:pPr marL="0" indent="0" algn="ctr">
              <a:buNone/>
            </a:pPr>
            <a:r>
              <a:rPr lang="fr-FR" sz="4000" dirty="0">
                <a:solidFill>
                  <a:schemeClr val="tx1"/>
                </a:solidFill>
              </a:rPr>
              <a:t>Le représentant du Président aura la faculté de réaliser le scellement ainsi que le dépouillement en l’absence du Président du BVEC</a:t>
            </a:r>
          </a:p>
          <a:p>
            <a:pPr marL="0" indent="0" algn="ctr">
              <a:buNone/>
            </a:pPr>
            <a:endParaRPr lang="fr-FR" sz="4000" dirty="0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Illustrations de l’espace de gestion des BVEC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C25FCED-E673-3842-B89F-5B0ABD14FAAF}"/>
              </a:ext>
            </a:extLst>
          </p:cNvPr>
          <p:cNvSpPr/>
          <p:nvPr/>
        </p:nvSpPr>
        <p:spPr>
          <a:xfrm>
            <a:off x="1927221" y="3657600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DRH</a:t>
            </a:r>
          </a:p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E3412ED-9FBB-5F4E-A3B4-30C0FF7F9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166" y="3298550"/>
            <a:ext cx="18288000" cy="104174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486F599-5A08-2854-6CF3-35140E04C7DC}"/>
              </a:ext>
            </a:extLst>
          </p:cNvPr>
          <p:cNvCxnSpPr>
            <a:cxnSpLocks/>
          </p:cNvCxnSpPr>
          <p:nvPr/>
        </p:nvCxnSpPr>
        <p:spPr>
          <a:xfrm flipH="1">
            <a:off x="16575353" y="12725400"/>
            <a:ext cx="685268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453985"/>
      </p:ext>
    </p:extLst>
  </p:cSld>
  <p:clrMapOvr>
    <a:masterClrMapping/>
  </p:clrMapOvr>
  <p:transition spd="slow">
    <p:wipe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033" y="5348475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4</a:t>
            </a:r>
            <a:r>
              <a:rPr lang="fr-FR" sz="4000" b="1" dirty="0">
                <a:solidFill>
                  <a:schemeClr val="tx1"/>
                </a:solidFill>
              </a:rPr>
              <a:t>-</a:t>
            </a:r>
            <a:r>
              <a:rPr lang="fr-FR" sz="4000" dirty="0">
                <a:solidFill>
                  <a:schemeClr val="tx1"/>
                </a:solidFill>
              </a:rPr>
              <a:t>Une fois le BVEC paramétré, enregistrer les modifications en cliquant sur le bouton « Déclarer comme finalisé »</a:t>
            </a:r>
          </a:p>
          <a:p>
            <a:pPr marL="0" indent="0" algn="ctr">
              <a:buNone/>
            </a:pPr>
            <a:endParaRPr lang="fr-FR" sz="4000" dirty="0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Illustrations de l’espace de gestion des BVEC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C25FCED-E673-3842-B89F-5B0ABD14FAAF}"/>
              </a:ext>
            </a:extLst>
          </p:cNvPr>
          <p:cNvSpPr/>
          <p:nvPr/>
        </p:nvSpPr>
        <p:spPr>
          <a:xfrm>
            <a:off x="1796587" y="4395975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DRH</a:t>
            </a:r>
          </a:p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8189257-F111-8747-A445-6847A71AF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9867" y="3162206"/>
            <a:ext cx="18288000" cy="105537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ACB5A55F-D887-4483-D2D8-140957540794}"/>
              </a:ext>
            </a:extLst>
          </p:cNvPr>
          <p:cNvCxnSpPr>
            <a:cxnSpLocks/>
          </p:cNvCxnSpPr>
          <p:nvPr/>
        </p:nvCxnSpPr>
        <p:spPr>
          <a:xfrm flipH="1">
            <a:off x="17960693" y="13255835"/>
            <a:ext cx="685268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498323"/>
      </p:ext>
    </p:extLst>
  </p:cSld>
  <p:clrMapOvr>
    <a:masterClrMapping/>
  </p:clrMapOvr>
  <p:transition spd="slow">
    <p:wipe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033" y="5348475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>
                <a:solidFill>
                  <a:schemeClr val="tx1"/>
                </a:solidFill>
              </a:rPr>
              <a:t>En cas d’erreur,</a:t>
            </a:r>
            <a:r>
              <a:rPr lang="fr-FR" sz="4000" dirty="0">
                <a:solidFill>
                  <a:schemeClr val="tx1"/>
                </a:solidFill>
              </a:rPr>
              <a:t> il est possible de modifier à nouveau le paramétrage du BVEC en cliquant sur le bouton « Retour en mode brouillon »</a:t>
            </a:r>
          </a:p>
          <a:p>
            <a:pPr marL="0" indent="0" algn="ctr">
              <a:buNone/>
            </a:pPr>
            <a:endParaRPr lang="fr-FR" sz="4000" dirty="0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Illustrations de l’espace de gestion des BVEC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C25FCED-E673-3842-B89F-5B0ABD14FAAF}"/>
              </a:ext>
            </a:extLst>
          </p:cNvPr>
          <p:cNvSpPr/>
          <p:nvPr/>
        </p:nvSpPr>
        <p:spPr>
          <a:xfrm>
            <a:off x="1796587" y="4395975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DRH</a:t>
            </a:r>
          </a:p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centrale</a:t>
            </a:r>
          </a:p>
        </p:txBody>
      </p:sp>
      <p:sp>
        <p:nvSpPr>
          <p:cNvPr id="18" name="Flèche : bas 10">
            <a:extLst>
              <a:ext uri="{FF2B5EF4-FFF2-40B4-BE49-F238E27FC236}">
                <a16:creationId xmlns:a16="http://schemas.microsoft.com/office/drawing/2014/main" id="{FE5C14F4-CEB1-5C45-B2E1-B430B2A2B47B}"/>
              </a:ext>
            </a:extLst>
          </p:cNvPr>
          <p:cNvSpPr/>
          <p:nvPr/>
        </p:nvSpPr>
        <p:spPr>
          <a:xfrm rot="8613516">
            <a:off x="17801156" y="13297792"/>
            <a:ext cx="381000" cy="533400"/>
          </a:xfrm>
          <a:prstGeom prst="downArrow">
            <a:avLst>
              <a:gd name="adj1" fmla="val 50000"/>
              <a:gd name="adj2" fmla="val 84471"/>
            </a:avLst>
          </a:prstGeom>
          <a:solidFill>
            <a:srgbClr val="EB332C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FDE06DB-7A63-E847-9F1A-19DDD3EA0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166" y="3169464"/>
            <a:ext cx="18288000" cy="10546536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4E0C064B-3803-4657-25A1-A865D38F3C4D}"/>
              </a:ext>
            </a:extLst>
          </p:cNvPr>
          <p:cNvCxnSpPr>
            <a:cxnSpLocks/>
          </p:cNvCxnSpPr>
          <p:nvPr/>
        </p:nvCxnSpPr>
        <p:spPr>
          <a:xfrm flipH="1">
            <a:off x="16917987" y="10744201"/>
            <a:ext cx="685268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849550"/>
      </p:ext>
    </p:extLst>
  </p:cSld>
  <p:clrMapOvr>
    <a:masterClrMapping/>
  </p:clrMapOvr>
  <p:transition spd="slow">
    <p:wipe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8132" y="5334000"/>
            <a:ext cx="21690902" cy="736671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6000" b="1" dirty="0">
                <a:latin typeface="Calibri" panose="020F0502020204030204" pitchFamily="34" charset="0"/>
                <a:cs typeface="Calibri" panose="020F0502020204030204" pitchFamily="34" charset="0"/>
              </a:rPr>
              <a:t>7.</a:t>
            </a:r>
            <a:r>
              <a:rPr lang="fr-FR" sz="6000" b="1" dirty="0"/>
              <a:t>Illustrations de l’espace de gestion des tickets de support électeur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lang="fr-FR" sz="6000" b="1" dirty="0"/>
          </a:p>
          <a:p>
            <a:pPr marL="0" indent="0">
              <a:buNone/>
            </a:pP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1112895943"/>
      </p:ext>
    </p:extLst>
  </p:cSld>
  <p:clrMapOvr>
    <a:masterClrMapping/>
  </p:clrMapOvr>
  <p:transition spd="slow">
    <p:wipe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54" y="5348475"/>
            <a:ext cx="5533101" cy="7888310"/>
          </a:xfrm>
        </p:spPr>
        <p:txBody>
          <a:bodyPr anchor="ctr">
            <a:normAutofit fontScale="92500"/>
          </a:bodyPr>
          <a:lstStyle/>
          <a:p>
            <a:pPr marL="0" indent="0" algn="ctr">
              <a:buNone/>
            </a:pPr>
            <a:endParaRPr lang="fr-FR" sz="40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fr-FR" sz="40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fr-FR" sz="4000" dirty="0"/>
              <a:t>L’espace de gestion des tickets de support électeur est uniquement accessible aux profils de DRH centrales</a:t>
            </a:r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dirty="0"/>
              <a:t>Ci-contre la page d’accueil de l’espace de gestion des tickets de support électeur, accessible depuis l’onglet « Tickets »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Illustrations de l’espace de gestion des tickets de support électeur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C25FCED-E673-3842-B89F-5B0ABD14FAAF}"/>
              </a:ext>
            </a:extLst>
          </p:cNvPr>
          <p:cNvSpPr/>
          <p:nvPr/>
        </p:nvSpPr>
        <p:spPr>
          <a:xfrm>
            <a:off x="1796587" y="4395975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DRH</a:t>
            </a:r>
          </a:p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35E0CF1-3360-5C65-610A-865CC1CC3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134" y="3269794"/>
            <a:ext cx="18571032" cy="10446206"/>
          </a:xfrm>
          <a:prstGeom prst="rect">
            <a:avLst/>
          </a:prstGeom>
        </p:spPr>
      </p:pic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97D84087-5DDB-A75C-6324-DF4494E1BBBB}"/>
              </a:ext>
            </a:extLst>
          </p:cNvPr>
          <p:cNvCxnSpPr>
            <a:cxnSpLocks/>
          </p:cNvCxnSpPr>
          <p:nvPr/>
        </p:nvCxnSpPr>
        <p:spPr>
          <a:xfrm flipV="1">
            <a:off x="17395824" y="4395975"/>
            <a:ext cx="0" cy="609601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972869"/>
      </p:ext>
    </p:extLst>
  </p:cSld>
  <p:clrMapOvr>
    <a:masterClrMapping/>
  </p:clrMapOvr>
  <p:transition spd="slow">
    <p:wipe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04" y="4172082"/>
            <a:ext cx="5533101" cy="9198034"/>
          </a:xfrm>
        </p:spPr>
        <p:txBody>
          <a:bodyPr anchor="ctr">
            <a:normAutofit fontScale="77500" lnSpcReduction="20000"/>
          </a:bodyPr>
          <a:lstStyle/>
          <a:p>
            <a:pPr marL="0" indent="0" algn="ctr">
              <a:buNone/>
            </a:pPr>
            <a:endParaRPr lang="fr-FR" sz="40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endParaRPr lang="fr-FR" sz="40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fr-FR" sz="4000" dirty="0"/>
              <a:t>Dans cet onglet, sont listés les tickets reçus par la DRH centrale dans son rôle de </a:t>
            </a:r>
            <a:r>
              <a:rPr lang="fr-FR" sz="4000" b="1" dirty="0"/>
              <a:t>niveau 2 de la procédure de support électeur.</a:t>
            </a:r>
          </a:p>
          <a:p>
            <a:pPr marL="0" indent="0" algn="ctr">
              <a:buNone/>
            </a:pPr>
            <a:endParaRPr lang="fr-FR" sz="40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fr-FR" sz="4000" dirty="0"/>
              <a:t>Ces tickets correspondent aux demandes de support électeur qui n’ont pas pu être traitées en niveau 1.</a:t>
            </a:r>
          </a:p>
          <a:p>
            <a:pPr marL="0" indent="0" algn="ctr">
              <a:buNone/>
            </a:pPr>
            <a:endParaRPr lang="fr-FR" sz="40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fr-FR" sz="4000" dirty="0"/>
              <a:t>Ces tickets font suite aux situations suivantes : un </a:t>
            </a:r>
            <a:r>
              <a:rPr lang="fr-FR" sz="4000" dirty="0">
                <a:solidFill>
                  <a:schemeClr val="tx1"/>
                </a:solidFill>
              </a:rPr>
              <a:t>IBAN incorrect détenu par un électeur, une non-réception persistante du </a:t>
            </a:r>
            <a:r>
              <a:rPr lang="fr-FR" sz="4000" dirty="0"/>
              <a:t>réassort sur un canal, ou bien encore une absence de canaux pré-enregistrés en nombre suffisant pour pouvoir effectuer le réassort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Illustrations de l’espace de gestion des tickets de support électeur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C25FCED-E673-3842-B89F-5B0ABD14FAAF}"/>
              </a:ext>
            </a:extLst>
          </p:cNvPr>
          <p:cNvSpPr/>
          <p:nvPr/>
        </p:nvSpPr>
        <p:spPr>
          <a:xfrm>
            <a:off x="1791591" y="3647334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DRH</a:t>
            </a:r>
          </a:p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35E0CF1-3360-5C65-610A-865CC1CC3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134" y="3269794"/>
            <a:ext cx="18571032" cy="1044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89457"/>
      </p:ext>
    </p:extLst>
  </p:cSld>
  <p:clrMapOvr>
    <a:masterClrMapping/>
  </p:clrMapOvr>
  <p:transition spd="slow">
    <p:wipe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554" y="5827690"/>
            <a:ext cx="5533101" cy="7888310"/>
          </a:xfrm>
        </p:spPr>
        <p:txBody>
          <a:bodyPr anchor="ctr">
            <a:normAutofit fontScale="92500" lnSpcReduction="20000"/>
          </a:bodyPr>
          <a:lstStyle/>
          <a:p>
            <a:pPr marL="0" indent="0" algn="ctr">
              <a:buNone/>
            </a:pPr>
            <a:endParaRPr lang="fr-FR" sz="40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fr-FR" sz="4000" dirty="0">
                <a:solidFill>
                  <a:schemeClr val="tx1"/>
                </a:solidFill>
              </a:rPr>
              <a:t>Les tickets peuvent être exportés </a:t>
            </a:r>
            <a:r>
              <a:rPr lang="fr-FR" sz="4000" dirty="0"/>
              <a:t>sous forme de fichier </a:t>
            </a:r>
            <a:r>
              <a:rPr lang="fr-FR" sz="4000" dirty="0">
                <a:solidFill>
                  <a:schemeClr val="tx1"/>
                </a:solidFill>
              </a:rPr>
              <a:t>Excel en cliquant sur le bouton </a:t>
            </a:r>
            <a:r>
              <a:rPr lang="fr-FR" sz="4000" b="1" dirty="0">
                <a:solidFill>
                  <a:schemeClr val="tx1"/>
                </a:solidFill>
              </a:rPr>
              <a:t>« Exporter les tickets »</a:t>
            </a:r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dirty="0">
                <a:solidFill>
                  <a:schemeClr val="tx1"/>
                </a:solidFill>
              </a:rPr>
              <a:t>Le fichier </a:t>
            </a:r>
            <a:r>
              <a:rPr lang="fr-FR" sz="4000" dirty="0"/>
              <a:t>E</a:t>
            </a:r>
            <a:r>
              <a:rPr lang="fr-FR" sz="4000" dirty="0">
                <a:solidFill>
                  <a:schemeClr val="tx1"/>
                </a:solidFill>
              </a:rPr>
              <a:t>xcel alors créé reprend </a:t>
            </a:r>
            <a:r>
              <a:rPr lang="fr-FR" sz="4000" b="1" dirty="0">
                <a:solidFill>
                  <a:schemeClr val="tx1"/>
                </a:solidFill>
              </a:rPr>
              <a:t>les éléments essentiels de chaque ticket </a:t>
            </a:r>
            <a:r>
              <a:rPr lang="fr-FR" sz="4000" dirty="0">
                <a:solidFill>
                  <a:schemeClr val="tx1"/>
                </a:solidFill>
              </a:rPr>
              <a:t>(N°, Création, Verbatim, Identité du demandeur, Canaux de réassort) et </a:t>
            </a:r>
            <a:r>
              <a:rPr lang="fr-FR" sz="4000" b="1" dirty="0">
                <a:solidFill>
                  <a:schemeClr val="tx1"/>
                </a:solidFill>
              </a:rPr>
              <a:t>permet d’en effectuer le suivi</a:t>
            </a:r>
            <a:r>
              <a:rPr lang="fr-FR" sz="4000" dirty="0">
                <a:solidFill>
                  <a:schemeClr val="tx1"/>
                </a:solidFill>
              </a:rPr>
              <a:t> (Statut, Clôture, Résolution)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Illustrations de l’espace de gestion des tickets de support électeur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C25FCED-E673-3842-B89F-5B0ABD14FAAF}"/>
              </a:ext>
            </a:extLst>
          </p:cNvPr>
          <p:cNvSpPr/>
          <p:nvPr/>
        </p:nvSpPr>
        <p:spPr>
          <a:xfrm>
            <a:off x="1796587" y="4395975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DRH</a:t>
            </a:r>
          </a:p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2545074-9E2D-0038-8410-64080DFA1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044" y="3201553"/>
            <a:ext cx="18704242" cy="10521136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746F8AC7-DB9E-B8BF-0EE9-D4EBED9C8E61}"/>
              </a:ext>
            </a:extLst>
          </p:cNvPr>
          <p:cNvCxnSpPr>
            <a:cxnSpLocks/>
          </p:cNvCxnSpPr>
          <p:nvPr/>
        </p:nvCxnSpPr>
        <p:spPr>
          <a:xfrm>
            <a:off x="12193583" y="6477000"/>
            <a:ext cx="840405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ED5414E3-262C-5CEC-7DEA-A022419323DD}"/>
              </a:ext>
            </a:extLst>
          </p:cNvPr>
          <p:cNvCxnSpPr>
            <a:cxnSpLocks/>
          </p:cNvCxnSpPr>
          <p:nvPr/>
        </p:nvCxnSpPr>
        <p:spPr>
          <a:xfrm>
            <a:off x="10476883" y="10363200"/>
            <a:ext cx="840405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7683708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823" y="5773760"/>
            <a:ext cx="5877349" cy="7888310"/>
          </a:xfrm>
        </p:spPr>
        <p:txBody>
          <a:bodyPr anchor="ctr">
            <a:normAutofit fontScale="92500" lnSpcReduction="20000"/>
          </a:bodyPr>
          <a:lstStyle/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b="1" dirty="0"/>
              <a:t>Espace de gestion des candidatures pour un profil OS locale</a:t>
            </a:r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dirty="0"/>
              <a:t>Une première page présente les différentes candidatures créées par l’OS locale</a:t>
            </a:r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dirty="0"/>
              <a:t>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104208" y="1137139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Accueil du module de gestion des candidatures pour les différents profils 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3B984D6-CE14-E947-9F0E-30FD104D3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175" y="3199345"/>
            <a:ext cx="18288000" cy="105345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CD1FD9F9-4F93-554C-A748-75F661BBA899}"/>
              </a:ext>
            </a:extLst>
          </p:cNvPr>
          <p:cNvSpPr/>
          <p:nvPr/>
        </p:nvSpPr>
        <p:spPr>
          <a:xfrm>
            <a:off x="2058987" y="3887810"/>
            <a:ext cx="1981200" cy="1905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dirty="0"/>
              <a:t>OS</a:t>
            </a:r>
          </a:p>
          <a:p>
            <a:pPr algn="ctr"/>
            <a:r>
              <a:rPr lang="fr-FR" dirty="0"/>
              <a:t>locale</a:t>
            </a:r>
          </a:p>
        </p:txBody>
      </p:sp>
    </p:spTree>
    <p:extLst>
      <p:ext uri="{BB962C8B-B14F-4D97-AF65-F5344CB8AC3E}">
        <p14:creationId xmlns:p14="http://schemas.microsoft.com/office/powerpoint/2010/main" val="324732560"/>
      </p:ext>
    </p:extLst>
  </p:cSld>
  <p:clrMapOvr>
    <a:masterClrMapping/>
  </p:clrMapOvr>
  <p:transition spd="slow">
    <p:wipe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2017" y="5364305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>
                <a:solidFill>
                  <a:schemeClr val="tx1"/>
                </a:solidFill>
              </a:rPr>
              <a:t>Depuis l’onglet « Tickets », il est possible </a:t>
            </a:r>
            <a:r>
              <a:rPr lang="fr-FR" sz="4000" b="1" dirty="0">
                <a:solidFill>
                  <a:schemeClr val="tx1"/>
                </a:solidFill>
              </a:rPr>
              <a:t>d’accéder à la fiche de suivi de chaque ticket </a:t>
            </a:r>
            <a:r>
              <a:rPr lang="fr-FR" sz="4000" dirty="0">
                <a:solidFill>
                  <a:schemeClr val="tx1"/>
                </a:solidFill>
              </a:rPr>
              <a:t>en cliquant sur le numéro du ticket concerné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Illustrations de l’espace de gestion des tickets de support électeur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C25FCED-E673-3842-B89F-5B0ABD14FAAF}"/>
              </a:ext>
            </a:extLst>
          </p:cNvPr>
          <p:cNvSpPr/>
          <p:nvPr/>
        </p:nvSpPr>
        <p:spPr>
          <a:xfrm>
            <a:off x="1796587" y="4395975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DRH</a:t>
            </a:r>
          </a:p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EF9DFE8-3BAC-3357-2B86-AAC25425E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933" y="3194864"/>
            <a:ext cx="18704242" cy="10521136"/>
          </a:xfrm>
          <a:prstGeom prst="rect">
            <a:avLst/>
          </a:prstGeom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161D6210-FAAB-675F-7F2B-6B831FED6FFD}"/>
              </a:ext>
            </a:extLst>
          </p:cNvPr>
          <p:cNvCxnSpPr>
            <a:cxnSpLocks/>
          </p:cNvCxnSpPr>
          <p:nvPr/>
        </p:nvCxnSpPr>
        <p:spPr>
          <a:xfrm>
            <a:off x="10593387" y="5486400"/>
            <a:ext cx="798513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01895"/>
      </p:ext>
    </p:extLst>
  </p:cSld>
  <p:clrMapOvr>
    <a:masterClrMapping/>
  </p:clrMapOvr>
  <p:transition spd="slow">
    <p:wipe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44" y="6064333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La fiche de suivi du ticket de support donne accès à une </a:t>
            </a:r>
            <a:r>
              <a:rPr lang="fr-FR" sz="4000" b="1" dirty="0"/>
              <a:t>description du ticket</a:t>
            </a:r>
            <a:r>
              <a:rPr lang="fr-FR" sz="4000" dirty="0"/>
              <a:t>, ainsi qu’à </a:t>
            </a:r>
            <a:r>
              <a:rPr lang="fr-FR" sz="4000" b="1" dirty="0"/>
              <a:t>l’identité du demandeur</a:t>
            </a:r>
          </a:p>
          <a:p>
            <a:pPr marL="0" indent="0" algn="ctr">
              <a:buNone/>
            </a:pPr>
            <a:endParaRPr lang="fr-FR" sz="40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fr-FR" sz="4000" dirty="0">
                <a:solidFill>
                  <a:schemeClr val="tx1"/>
                </a:solidFill>
              </a:rPr>
              <a:t>Cliquer sur le bouton </a:t>
            </a:r>
            <a:r>
              <a:rPr lang="fr-FR" sz="4000" b="1" dirty="0">
                <a:solidFill>
                  <a:schemeClr val="tx1"/>
                </a:solidFill>
              </a:rPr>
              <a:t>« Rec</a:t>
            </a:r>
            <a:r>
              <a:rPr lang="fr-FR" sz="4000" b="1" dirty="0"/>
              <a:t>herche électeur »</a:t>
            </a:r>
            <a:r>
              <a:rPr lang="fr-FR" sz="4000" dirty="0"/>
              <a:t> permet de rechercher le demandeur du ticket de support dans la liste électorale</a:t>
            </a:r>
            <a:endParaRPr lang="fr-FR" sz="4000" dirty="0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Illustrations de l’espace de gestion des tickets de support électeur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C25FCED-E673-3842-B89F-5B0ABD14FAAF}"/>
              </a:ext>
            </a:extLst>
          </p:cNvPr>
          <p:cNvSpPr/>
          <p:nvPr/>
        </p:nvSpPr>
        <p:spPr>
          <a:xfrm>
            <a:off x="1796587" y="4185464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DRH</a:t>
            </a:r>
          </a:p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D6FD110-A13F-7EA9-8203-DF77AC3FB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6587" y="3213799"/>
            <a:ext cx="18670579" cy="10502201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6C44EB72-5A5B-F2A3-39D7-8B2A775322EE}"/>
              </a:ext>
            </a:extLst>
          </p:cNvPr>
          <p:cNvCxnSpPr>
            <a:cxnSpLocks/>
          </p:cNvCxnSpPr>
          <p:nvPr/>
        </p:nvCxnSpPr>
        <p:spPr>
          <a:xfrm>
            <a:off x="13223874" y="10820400"/>
            <a:ext cx="798513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4E25830D-8D5E-E76C-791F-188385DD2FCB}"/>
              </a:ext>
            </a:extLst>
          </p:cNvPr>
          <p:cNvCxnSpPr>
            <a:cxnSpLocks/>
          </p:cNvCxnSpPr>
          <p:nvPr/>
        </p:nvCxnSpPr>
        <p:spPr>
          <a:xfrm>
            <a:off x="13223874" y="8001000"/>
            <a:ext cx="798513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0A5C1663-8317-090E-7F9A-278E11815DC5}"/>
              </a:ext>
            </a:extLst>
          </p:cNvPr>
          <p:cNvCxnSpPr>
            <a:cxnSpLocks/>
          </p:cNvCxnSpPr>
          <p:nvPr/>
        </p:nvCxnSpPr>
        <p:spPr>
          <a:xfrm>
            <a:off x="13223874" y="5105400"/>
            <a:ext cx="798513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963688"/>
      </p:ext>
    </p:extLst>
  </p:cSld>
  <p:clrMapOvr>
    <a:masterClrMapping/>
  </p:clrMapOvr>
  <p:transition spd="slow">
    <p:wipe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44" y="57912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>
                <a:solidFill>
                  <a:schemeClr val="tx1"/>
                </a:solidFill>
              </a:rPr>
              <a:t>Pour rechercher un électeur, il faut :</a:t>
            </a:r>
          </a:p>
          <a:p>
            <a:pPr marL="0" indent="0" algn="ctr">
              <a:buNone/>
            </a:pPr>
            <a:r>
              <a:rPr lang="fr-FR" sz="4000" b="1" dirty="0"/>
              <a:t>1-</a:t>
            </a:r>
            <a:r>
              <a:rPr lang="fr-FR" sz="4000" dirty="0"/>
              <a:t>Entrer dans la barre de recherche au minimum les trois premières lettres du nom de l’électeur en question</a:t>
            </a:r>
            <a:endParaRPr lang="fr-FR" sz="40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fr-FR" sz="4000" b="1" dirty="0"/>
              <a:t>2-</a:t>
            </a:r>
            <a:r>
              <a:rPr lang="fr-FR" sz="4000" dirty="0"/>
              <a:t>Cliquer sur le bouton « Rechercher »</a:t>
            </a:r>
            <a:endParaRPr lang="fr-FR" sz="40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fr-FR" sz="4000" b="1" dirty="0"/>
              <a:t>3-</a:t>
            </a:r>
            <a:r>
              <a:rPr lang="fr-FR" sz="4000" dirty="0"/>
              <a:t>Sélectionner l’électeur parmi les résultats de la recherche</a:t>
            </a:r>
            <a:endParaRPr lang="fr-FR" sz="4000" dirty="0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Illustrations de l’espace de gestion des tickets de support électeur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C25FCED-E673-3842-B89F-5B0ABD14FAAF}"/>
              </a:ext>
            </a:extLst>
          </p:cNvPr>
          <p:cNvSpPr/>
          <p:nvPr/>
        </p:nvSpPr>
        <p:spPr>
          <a:xfrm>
            <a:off x="1779124" y="3663716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DRH</a:t>
            </a:r>
          </a:p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63D0477-91B4-0405-D1AD-DE931B1CD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987" y="3319516"/>
            <a:ext cx="18482638" cy="10396484"/>
          </a:xfrm>
          <a:prstGeom prst="rect">
            <a:avLst/>
          </a:prstGeom>
        </p:spPr>
      </p:pic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02162066-8CAF-7885-A00E-3717BDC1947A}"/>
              </a:ext>
            </a:extLst>
          </p:cNvPr>
          <p:cNvCxnSpPr>
            <a:cxnSpLocks/>
          </p:cNvCxnSpPr>
          <p:nvPr/>
        </p:nvCxnSpPr>
        <p:spPr>
          <a:xfrm>
            <a:off x="10212387" y="6496050"/>
            <a:ext cx="798513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9F2EE0A0-EE8E-63AA-51E9-CBED9311C690}"/>
              </a:ext>
            </a:extLst>
          </p:cNvPr>
          <p:cNvCxnSpPr>
            <a:cxnSpLocks/>
          </p:cNvCxnSpPr>
          <p:nvPr/>
        </p:nvCxnSpPr>
        <p:spPr>
          <a:xfrm>
            <a:off x="12041187" y="5791200"/>
            <a:ext cx="798513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E6A24329-CD90-0268-96E3-78694E7D0CD8}"/>
              </a:ext>
            </a:extLst>
          </p:cNvPr>
          <p:cNvCxnSpPr>
            <a:cxnSpLocks/>
          </p:cNvCxnSpPr>
          <p:nvPr/>
        </p:nvCxnSpPr>
        <p:spPr>
          <a:xfrm flipV="1">
            <a:off x="15698787" y="7315200"/>
            <a:ext cx="0" cy="36195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056093"/>
      </p:ext>
    </p:extLst>
  </p:cSld>
  <p:clrMapOvr>
    <a:masterClrMapping/>
  </p:clrMapOvr>
  <p:transition spd="slow">
    <p:wipe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44" y="57912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L</a:t>
            </a:r>
            <a:r>
              <a:rPr lang="fr-FR" sz="4000" b="1" dirty="0">
                <a:solidFill>
                  <a:schemeClr val="tx1"/>
                </a:solidFill>
              </a:rPr>
              <a:t>’historique</a:t>
            </a:r>
            <a:r>
              <a:rPr lang="fr-FR" sz="4000" dirty="0">
                <a:solidFill>
                  <a:schemeClr val="tx1"/>
                </a:solidFill>
              </a:rPr>
              <a:t> des envois de codes et des actions de support concernant l’électeur sélectionné apparaît</a:t>
            </a:r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b="1" dirty="0">
                <a:solidFill>
                  <a:schemeClr val="tx1"/>
                </a:solidFill>
              </a:rPr>
              <a:t>Les actions disponibles </a:t>
            </a:r>
            <a:r>
              <a:rPr lang="fr-FR" sz="4000" dirty="0">
                <a:solidFill>
                  <a:schemeClr val="tx1"/>
                </a:solidFill>
              </a:rPr>
              <a:t>sont listées</a:t>
            </a:r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dirty="0"/>
              <a:t>La DRH clique sur </a:t>
            </a:r>
            <a:r>
              <a:rPr lang="fr-FR" sz="4000" b="1" dirty="0"/>
              <a:t>l’action à effectuer</a:t>
            </a:r>
            <a:endParaRPr lang="fr-FR" sz="4000" b="1" dirty="0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Illustrations de l’espace de gestion des tickets de support électeur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C25FCED-E673-3842-B89F-5B0ABD14FAAF}"/>
              </a:ext>
            </a:extLst>
          </p:cNvPr>
          <p:cNvSpPr/>
          <p:nvPr/>
        </p:nvSpPr>
        <p:spPr>
          <a:xfrm>
            <a:off x="1779124" y="3663716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DRH</a:t>
            </a:r>
          </a:p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009A8A0-D3F0-AB0D-FEFF-89A92B0B4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795" y="3194864"/>
            <a:ext cx="18639371" cy="10484646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F4C4A990-8575-81C2-C66C-C989391936C3}"/>
              </a:ext>
            </a:extLst>
          </p:cNvPr>
          <p:cNvCxnSpPr>
            <a:cxnSpLocks/>
          </p:cNvCxnSpPr>
          <p:nvPr/>
        </p:nvCxnSpPr>
        <p:spPr>
          <a:xfrm>
            <a:off x="12803187" y="7086600"/>
            <a:ext cx="798513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21673D61-E57C-0FFC-4D88-137EBACB0EAF}"/>
              </a:ext>
            </a:extLst>
          </p:cNvPr>
          <p:cNvCxnSpPr>
            <a:cxnSpLocks/>
          </p:cNvCxnSpPr>
          <p:nvPr/>
        </p:nvCxnSpPr>
        <p:spPr>
          <a:xfrm>
            <a:off x="12803187" y="7391400"/>
            <a:ext cx="798513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8EAD4CA-13CA-60DB-834C-5EBB92E6E770}"/>
              </a:ext>
            </a:extLst>
          </p:cNvPr>
          <p:cNvCxnSpPr>
            <a:cxnSpLocks/>
          </p:cNvCxnSpPr>
          <p:nvPr/>
        </p:nvCxnSpPr>
        <p:spPr>
          <a:xfrm>
            <a:off x="12803187" y="7696200"/>
            <a:ext cx="798513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694DCB46-2B5D-081E-3A57-1320607E91C4}"/>
              </a:ext>
            </a:extLst>
          </p:cNvPr>
          <p:cNvCxnSpPr>
            <a:cxnSpLocks/>
          </p:cNvCxnSpPr>
          <p:nvPr/>
        </p:nvCxnSpPr>
        <p:spPr>
          <a:xfrm>
            <a:off x="12004674" y="5257800"/>
            <a:ext cx="798513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1466011"/>
      </p:ext>
    </p:extLst>
  </p:cSld>
  <p:clrMapOvr>
    <a:masterClrMapping/>
  </p:clrMapOvr>
  <p:transition spd="slow">
    <p:wipe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44" y="5791200"/>
            <a:ext cx="5533101" cy="7888310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fr-FR" sz="4000" dirty="0"/>
              <a:t>Ci-contre en cas de </a:t>
            </a:r>
            <a:r>
              <a:rPr lang="fr-FR" sz="4000" b="1" dirty="0"/>
              <a:t>renvoi de l’identifiant</a:t>
            </a:r>
          </a:p>
          <a:p>
            <a:pPr marL="0" indent="0" algn="ctr">
              <a:buNone/>
            </a:pPr>
            <a:endParaRPr lang="fr-FR" sz="40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fr-FR" sz="4000" b="1" dirty="0">
                <a:solidFill>
                  <a:schemeClr val="tx1"/>
                </a:solidFill>
              </a:rPr>
              <a:t>1-</a:t>
            </a:r>
            <a:r>
              <a:rPr lang="fr-FR" sz="4000" dirty="0">
                <a:solidFill>
                  <a:schemeClr val="tx1"/>
                </a:solidFill>
              </a:rPr>
              <a:t>Choisir le canal de renvoi de l’identifiant</a:t>
            </a:r>
            <a:r>
              <a:rPr lang="fr-FR" sz="4000" b="1" dirty="0"/>
              <a:t> </a:t>
            </a:r>
            <a:r>
              <a:rPr lang="fr-FR" sz="4000" dirty="0"/>
              <a:t>dans le menu déroulant</a:t>
            </a:r>
          </a:p>
          <a:p>
            <a:pPr marL="0" indent="0" algn="ctr">
              <a:buNone/>
            </a:pPr>
            <a:endParaRPr lang="fr-FR" sz="40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fr-FR" sz="4000" b="1" dirty="0"/>
              <a:t>2-</a:t>
            </a:r>
            <a:r>
              <a:rPr lang="fr-FR" sz="4000" dirty="0"/>
              <a:t>Renseigner le canal sélectionné</a:t>
            </a:r>
          </a:p>
          <a:p>
            <a:pPr marL="0" indent="0" algn="ctr">
              <a:buNone/>
            </a:pPr>
            <a:endParaRPr lang="fr-FR" sz="40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fr-FR" sz="4000" b="1" dirty="0"/>
              <a:t>3-</a:t>
            </a:r>
            <a:r>
              <a:rPr lang="fr-FR" sz="4000" dirty="0"/>
              <a:t>Cliquer sur le bouton « Valider »</a:t>
            </a:r>
            <a:endParaRPr lang="fr-FR" sz="4000" dirty="0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Illustrations de l’espace de gestion des tickets de support électeur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C25FCED-E673-3842-B89F-5B0ABD14FAAF}"/>
              </a:ext>
            </a:extLst>
          </p:cNvPr>
          <p:cNvSpPr/>
          <p:nvPr/>
        </p:nvSpPr>
        <p:spPr>
          <a:xfrm>
            <a:off x="1779124" y="3663716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DRH</a:t>
            </a:r>
          </a:p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5876120-D08C-E3EE-001A-F2F952E21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189" y="3203087"/>
            <a:ext cx="18689623" cy="10512913"/>
          </a:xfrm>
          <a:prstGeom prst="rect">
            <a:avLst/>
          </a:prstGeom>
        </p:spPr>
      </p:pic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91B75FEE-6488-34C7-20D4-CD7399F5E9D8}"/>
              </a:ext>
            </a:extLst>
          </p:cNvPr>
          <p:cNvCxnSpPr>
            <a:cxnSpLocks/>
          </p:cNvCxnSpPr>
          <p:nvPr/>
        </p:nvCxnSpPr>
        <p:spPr>
          <a:xfrm>
            <a:off x="11858169" y="5568716"/>
            <a:ext cx="798513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4A2DD548-3B1B-5D2A-C3FF-02103AD48EAA}"/>
              </a:ext>
            </a:extLst>
          </p:cNvPr>
          <p:cNvCxnSpPr>
            <a:cxnSpLocks/>
          </p:cNvCxnSpPr>
          <p:nvPr/>
        </p:nvCxnSpPr>
        <p:spPr>
          <a:xfrm flipH="1">
            <a:off x="17756187" y="5568716"/>
            <a:ext cx="832305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BC7D4813-4C95-7C1B-88C5-32A1B73B46C5}"/>
              </a:ext>
            </a:extLst>
          </p:cNvPr>
          <p:cNvCxnSpPr>
            <a:cxnSpLocks/>
          </p:cNvCxnSpPr>
          <p:nvPr/>
        </p:nvCxnSpPr>
        <p:spPr>
          <a:xfrm flipV="1">
            <a:off x="15622587" y="6556258"/>
            <a:ext cx="0" cy="53034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3041"/>
      </p:ext>
    </p:extLst>
  </p:cSld>
  <p:clrMapOvr>
    <a:masterClrMapping/>
  </p:clrMapOvr>
  <p:transition spd="slow">
    <p:wipe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74" y="5568716"/>
            <a:ext cx="5533101" cy="7888310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dirty="0"/>
              <a:t>Le renvoi du nouvel identifiant est </a:t>
            </a:r>
            <a:r>
              <a:rPr lang="fr-FR" sz="4000" b="1" dirty="0"/>
              <a:t>confirmé</a:t>
            </a:r>
            <a:r>
              <a:rPr lang="fr-FR" sz="4000" dirty="0"/>
              <a:t>, et apparaît dans </a:t>
            </a:r>
            <a:r>
              <a:rPr lang="fr-FR" sz="4000" b="1" dirty="0"/>
              <a:t>l’historique</a:t>
            </a:r>
            <a:r>
              <a:rPr lang="fr-FR" sz="4000" dirty="0"/>
              <a:t> des envois de codes et des actions de support de l’électeur concerné</a:t>
            </a:r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b="1" dirty="0"/>
              <a:t>Si une autre action est nécessaire :</a:t>
            </a:r>
            <a:endParaRPr lang="fr-FR" sz="40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fr-FR" sz="4000" b="1" dirty="0">
                <a:solidFill>
                  <a:schemeClr val="tx1"/>
                </a:solidFill>
              </a:rPr>
              <a:t>1-</a:t>
            </a:r>
            <a:r>
              <a:rPr lang="fr-FR" sz="4000" dirty="0"/>
              <a:t>Cliquer sur l’action à effectuer</a:t>
            </a:r>
            <a:endParaRPr lang="fr-FR" sz="4000" dirty="0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Illustrations de l’espace de gestion des tickets de support électeur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C25FCED-E673-3842-B89F-5B0ABD14FAAF}"/>
              </a:ext>
            </a:extLst>
          </p:cNvPr>
          <p:cNvSpPr/>
          <p:nvPr/>
        </p:nvSpPr>
        <p:spPr>
          <a:xfrm>
            <a:off x="1779124" y="3663716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DRH</a:t>
            </a:r>
          </a:p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E561D47-282D-E88E-625E-1CC004A3E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924" y="3194864"/>
            <a:ext cx="18704242" cy="10521136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DBA429A5-C463-5F44-F996-2A7F2C4CD54D}"/>
              </a:ext>
            </a:extLst>
          </p:cNvPr>
          <p:cNvCxnSpPr>
            <a:cxnSpLocks/>
          </p:cNvCxnSpPr>
          <p:nvPr/>
        </p:nvCxnSpPr>
        <p:spPr>
          <a:xfrm>
            <a:off x="12955587" y="8077200"/>
            <a:ext cx="798513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0803F13E-C05A-AA69-38B9-A3315D520F9E}"/>
              </a:ext>
            </a:extLst>
          </p:cNvPr>
          <p:cNvCxnSpPr>
            <a:cxnSpLocks/>
          </p:cNvCxnSpPr>
          <p:nvPr/>
        </p:nvCxnSpPr>
        <p:spPr>
          <a:xfrm>
            <a:off x="13393737" y="5105400"/>
            <a:ext cx="798513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D266338-3721-4E36-C52B-A98311ACD23F}"/>
              </a:ext>
            </a:extLst>
          </p:cNvPr>
          <p:cNvCxnSpPr>
            <a:cxnSpLocks/>
          </p:cNvCxnSpPr>
          <p:nvPr/>
        </p:nvCxnSpPr>
        <p:spPr>
          <a:xfrm>
            <a:off x="10918031" y="6705600"/>
            <a:ext cx="798513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1128420"/>
      </p:ext>
    </p:extLst>
  </p:cSld>
  <p:clrMapOvr>
    <a:masterClrMapping/>
  </p:clrMapOvr>
  <p:transition spd="slow">
    <p:wipe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99" y="5860317"/>
            <a:ext cx="5533101" cy="7888310"/>
          </a:xfrm>
        </p:spPr>
        <p:txBody>
          <a:bodyPr anchor="ctr">
            <a:normAutofit fontScale="92500" lnSpcReduction="20000"/>
          </a:bodyPr>
          <a:lstStyle/>
          <a:p>
            <a:pPr marL="0" indent="0" algn="ctr">
              <a:buNone/>
            </a:pPr>
            <a:r>
              <a:rPr lang="fr-FR" sz="4000" dirty="0"/>
              <a:t>Ci-contre en cas de </a:t>
            </a:r>
            <a:r>
              <a:rPr lang="fr-FR" sz="4000" b="1" dirty="0"/>
              <a:t>renvoi du mot de passe</a:t>
            </a:r>
          </a:p>
          <a:p>
            <a:pPr marL="0" indent="0" algn="ctr">
              <a:buNone/>
            </a:pPr>
            <a:endParaRPr lang="fr-FR" sz="40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fr-FR" sz="4000" b="1" dirty="0">
                <a:solidFill>
                  <a:schemeClr val="tx1"/>
                </a:solidFill>
              </a:rPr>
              <a:t>1-</a:t>
            </a:r>
            <a:r>
              <a:rPr lang="fr-FR" sz="4000" dirty="0">
                <a:solidFill>
                  <a:schemeClr val="tx1"/>
                </a:solidFill>
              </a:rPr>
              <a:t>Choisir un canal de renvoi du mot de passe </a:t>
            </a:r>
            <a:r>
              <a:rPr lang="fr-FR" sz="4000" dirty="0"/>
              <a:t>dans le menu déroulant</a:t>
            </a:r>
          </a:p>
          <a:p>
            <a:pPr marL="0" indent="0" algn="ctr">
              <a:buNone/>
            </a:pPr>
            <a:r>
              <a:rPr lang="fr-FR" sz="4000" dirty="0"/>
              <a:t>Celui-ci doit être différent du canal utilisé pour le renvoi de l’identifiant</a:t>
            </a:r>
          </a:p>
          <a:p>
            <a:pPr marL="0" indent="0" algn="ctr">
              <a:buNone/>
            </a:pPr>
            <a:endParaRPr lang="fr-FR" sz="40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fr-FR" sz="4000" b="1" dirty="0"/>
              <a:t>2-</a:t>
            </a:r>
            <a:r>
              <a:rPr lang="fr-FR" sz="4000" dirty="0"/>
              <a:t>Renseigner le canal sélectionné</a:t>
            </a:r>
          </a:p>
          <a:p>
            <a:pPr marL="0" indent="0" algn="ctr">
              <a:buNone/>
            </a:pPr>
            <a:endParaRPr lang="fr-FR" sz="40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fr-FR" sz="4000" b="1" dirty="0"/>
              <a:t>3-</a:t>
            </a:r>
            <a:r>
              <a:rPr lang="fr-FR" sz="4000" dirty="0"/>
              <a:t>Cliquer sur le bouton « Valider »</a:t>
            </a:r>
            <a:endParaRPr lang="fr-FR" sz="4000" dirty="0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Illustrations de l’espace de gestion des tickets de support électeur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C25FCED-E673-3842-B89F-5B0ABD14FAAF}"/>
              </a:ext>
            </a:extLst>
          </p:cNvPr>
          <p:cNvSpPr/>
          <p:nvPr/>
        </p:nvSpPr>
        <p:spPr>
          <a:xfrm>
            <a:off x="1779124" y="3663716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DRH</a:t>
            </a:r>
          </a:p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centrale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3D6AE655-ABBB-9A93-D550-37F32E6ED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083" y="3194865"/>
            <a:ext cx="18670666" cy="10502250"/>
          </a:xfrm>
          <a:prstGeom prst="rect">
            <a:avLst/>
          </a:prstGeom>
        </p:spPr>
      </p:pic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3B66823-2EC1-532C-6E3D-F0613DF46895}"/>
              </a:ext>
            </a:extLst>
          </p:cNvPr>
          <p:cNvCxnSpPr>
            <a:cxnSpLocks/>
          </p:cNvCxnSpPr>
          <p:nvPr/>
        </p:nvCxnSpPr>
        <p:spPr>
          <a:xfrm>
            <a:off x="11794330" y="5568716"/>
            <a:ext cx="798513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02730313-BC14-F3A1-D3ED-603F0E41EA5C}"/>
              </a:ext>
            </a:extLst>
          </p:cNvPr>
          <p:cNvCxnSpPr>
            <a:cxnSpLocks/>
          </p:cNvCxnSpPr>
          <p:nvPr/>
        </p:nvCxnSpPr>
        <p:spPr>
          <a:xfrm flipH="1">
            <a:off x="17679987" y="5549666"/>
            <a:ext cx="8204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501B83EC-6383-642E-A3CF-BB6D0F970D7C}"/>
              </a:ext>
            </a:extLst>
          </p:cNvPr>
          <p:cNvCxnSpPr>
            <a:cxnSpLocks/>
          </p:cNvCxnSpPr>
          <p:nvPr/>
        </p:nvCxnSpPr>
        <p:spPr>
          <a:xfrm flipV="1">
            <a:off x="15622587" y="6512042"/>
            <a:ext cx="0" cy="498358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842348"/>
      </p:ext>
    </p:extLst>
  </p:cSld>
  <p:clrMapOvr>
    <a:masterClrMapping/>
  </p:clrMapOvr>
  <p:transition spd="slow">
    <p:wipe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99" y="5860317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Le renvoi du nouveau mot de passe est </a:t>
            </a:r>
            <a:r>
              <a:rPr lang="fr-FR" sz="4000" b="1" dirty="0"/>
              <a:t>confirmé</a:t>
            </a:r>
            <a:r>
              <a:rPr lang="fr-FR" sz="4000" dirty="0"/>
              <a:t>, et apparaît dans </a:t>
            </a:r>
            <a:r>
              <a:rPr lang="fr-FR" sz="4000" b="1" dirty="0"/>
              <a:t>l’historique</a:t>
            </a:r>
            <a:r>
              <a:rPr lang="fr-FR" sz="4000" dirty="0"/>
              <a:t> des envois de codes et des actions de support de l’électeur concerné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Illustrations de l’espace de gestion des tickets de support électeur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C25FCED-E673-3842-B89F-5B0ABD14FAAF}"/>
              </a:ext>
            </a:extLst>
          </p:cNvPr>
          <p:cNvSpPr/>
          <p:nvPr/>
        </p:nvSpPr>
        <p:spPr>
          <a:xfrm>
            <a:off x="1814350" y="4229680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DRH</a:t>
            </a:r>
          </a:p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870DF08-F97E-5DA6-F22C-C5A477560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899" y="3208009"/>
            <a:ext cx="18738877" cy="10540618"/>
          </a:xfrm>
          <a:prstGeom prst="rect">
            <a:avLst/>
          </a:prstGeom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79B9680F-8669-E63A-6F91-4F183995D2F4}"/>
              </a:ext>
            </a:extLst>
          </p:cNvPr>
          <p:cNvCxnSpPr>
            <a:cxnSpLocks/>
          </p:cNvCxnSpPr>
          <p:nvPr/>
        </p:nvCxnSpPr>
        <p:spPr>
          <a:xfrm>
            <a:off x="13412787" y="5105400"/>
            <a:ext cx="798513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F7EB62BA-EC20-08C5-EB23-913553CBE930}"/>
              </a:ext>
            </a:extLst>
          </p:cNvPr>
          <p:cNvCxnSpPr>
            <a:cxnSpLocks/>
          </p:cNvCxnSpPr>
          <p:nvPr/>
        </p:nvCxnSpPr>
        <p:spPr>
          <a:xfrm>
            <a:off x="11050587" y="6858000"/>
            <a:ext cx="798513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223329"/>
      </p:ext>
    </p:extLst>
  </p:cSld>
  <p:clrMapOvr>
    <a:masterClrMapping/>
  </p:clrMapOvr>
  <p:transition spd="slow">
    <p:wipe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99" y="5860317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Pour supprimer le blocage temporaire d’un électeur :</a:t>
            </a:r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b="1" dirty="0"/>
              <a:t>1-</a:t>
            </a:r>
            <a:r>
              <a:rPr lang="fr-FR" sz="4000" dirty="0"/>
              <a:t>Demander à l’électeur le code de déverrouillage affiché sur son écran</a:t>
            </a:r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b="1" dirty="0"/>
              <a:t>2-</a:t>
            </a:r>
            <a:r>
              <a:rPr lang="fr-FR" sz="4000" dirty="0"/>
              <a:t>Cliquer sur le code correspondant dans la liste proposée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Illustrations de l’espace de gestion des tickets de support électeur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C25FCED-E673-3842-B89F-5B0ABD14FAAF}"/>
              </a:ext>
            </a:extLst>
          </p:cNvPr>
          <p:cNvSpPr/>
          <p:nvPr/>
        </p:nvSpPr>
        <p:spPr>
          <a:xfrm>
            <a:off x="1779124" y="3663716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DRH</a:t>
            </a:r>
          </a:p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3AAE5EA-5191-8006-CEA5-EE96B12A3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0704" y="3194864"/>
            <a:ext cx="18777267" cy="10562212"/>
          </a:xfrm>
          <a:prstGeom prst="rect">
            <a:avLst/>
          </a:prstGeom>
        </p:spPr>
      </p:pic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15BCCE7C-2D4C-68A6-F217-25B41ECA0E50}"/>
              </a:ext>
            </a:extLst>
          </p:cNvPr>
          <p:cNvCxnSpPr>
            <a:cxnSpLocks/>
          </p:cNvCxnSpPr>
          <p:nvPr/>
        </p:nvCxnSpPr>
        <p:spPr>
          <a:xfrm flipV="1">
            <a:off x="13717587" y="6096000"/>
            <a:ext cx="380996" cy="2286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857171"/>
      </p:ext>
    </p:extLst>
  </p:cSld>
  <p:clrMapOvr>
    <a:masterClrMapping/>
  </p:clrMapOvr>
  <p:transition spd="slow">
    <p:wipe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6519" y="483709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La suppression du blocage temporaire de l’électeur est confirmée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Illustrations de l’espace de gestion des tickets de support électeur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C25FCED-E673-3842-B89F-5B0ABD14FAAF}"/>
              </a:ext>
            </a:extLst>
          </p:cNvPr>
          <p:cNvSpPr/>
          <p:nvPr/>
        </p:nvSpPr>
        <p:spPr>
          <a:xfrm>
            <a:off x="1804752" y="4223564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DRH</a:t>
            </a:r>
          </a:p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9779409-D8E3-0A7F-C058-C934615A4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0704" y="3194864"/>
            <a:ext cx="18777267" cy="10562213"/>
          </a:xfrm>
          <a:prstGeom prst="rect">
            <a:avLst/>
          </a:prstGeom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83F61862-6BA3-65FC-98E1-181FE1620C46}"/>
              </a:ext>
            </a:extLst>
          </p:cNvPr>
          <p:cNvCxnSpPr>
            <a:cxnSpLocks/>
          </p:cNvCxnSpPr>
          <p:nvPr/>
        </p:nvCxnSpPr>
        <p:spPr>
          <a:xfrm flipV="1">
            <a:off x="9221787" y="5174334"/>
            <a:ext cx="641017" cy="128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384584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740" y="5486400"/>
            <a:ext cx="5625309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b="1" dirty="0"/>
              <a:t>Espace de gestion des candidatures pour un profil OS centrale</a:t>
            </a:r>
          </a:p>
          <a:p>
            <a:pPr marL="0" indent="0" algn="ctr">
              <a:buNone/>
            </a:pPr>
            <a:r>
              <a:rPr lang="fr-FR" sz="4000" b="1" dirty="0"/>
              <a:t>1/2</a:t>
            </a:r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dirty="0"/>
              <a:t>Une première page présente l’ensemble des candidatures créées par l’organisation syndicale pour les différents scrutins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104208" y="1137139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Accueil du module de gestion des candidatures pour les différents profils 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EA9BD83-7F6A-B345-A885-4102161AE3E2}"/>
              </a:ext>
            </a:extLst>
          </p:cNvPr>
          <p:cNvSpPr/>
          <p:nvPr/>
        </p:nvSpPr>
        <p:spPr>
          <a:xfrm>
            <a:off x="2104208" y="4107272"/>
            <a:ext cx="1981200" cy="1905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dirty="0"/>
              <a:t>OS </a:t>
            </a:r>
          </a:p>
          <a:p>
            <a:pPr algn="ctr"/>
            <a:r>
              <a:rPr lang="fr-FR" sz="3600" dirty="0"/>
              <a:t>centrale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2BF0F9A-95BC-9C4A-B4BC-2A5CC9873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101" y="3100792"/>
            <a:ext cx="18288000" cy="106152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6018104"/>
      </p:ext>
    </p:extLst>
  </p:cSld>
  <p:clrMapOvr>
    <a:masterClrMapping/>
  </p:clrMapOvr>
  <p:transition spd="slow">
    <p:wipe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6519" y="483709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La suppression du blocage temporaire de l’électeur apparaît également dans </a:t>
            </a:r>
            <a:r>
              <a:rPr lang="fr-FR" sz="4000" b="1" dirty="0"/>
              <a:t>l’historique</a:t>
            </a:r>
            <a:r>
              <a:rPr lang="fr-FR" sz="4000" dirty="0"/>
              <a:t> des envois de codes et des actions de support de l’électeur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Illustrations de l’espace de gestion des tickets de support électeur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C25FCED-E673-3842-B89F-5B0ABD14FAAF}"/>
              </a:ext>
            </a:extLst>
          </p:cNvPr>
          <p:cNvSpPr/>
          <p:nvPr/>
        </p:nvSpPr>
        <p:spPr>
          <a:xfrm>
            <a:off x="1804752" y="4223564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DRH</a:t>
            </a:r>
          </a:p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A6091E-2105-7161-AFB5-6437A8296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9452" y="3194864"/>
            <a:ext cx="18704242" cy="10521136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7D2555E9-574F-EBBC-B836-DBF10B8BE652}"/>
              </a:ext>
            </a:extLst>
          </p:cNvPr>
          <p:cNvCxnSpPr>
            <a:cxnSpLocks/>
          </p:cNvCxnSpPr>
          <p:nvPr/>
        </p:nvCxnSpPr>
        <p:spPr>
          <a:xfrm flipV="1">
            <a:off x="11317288" y="6553200"/>
            <a:ext cx="641017" cy="128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7099611"/>
      </p:ext>
    </p:extLst>
  </p:cSld>
  <p:clrMapOvr>
    <a:masterClrMapping/>
  </p:clrMapOvr>
  <p:transition spd="slow">
    <p:wipe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1" y="483709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La fiche de l’électeur </a:t>
            </a:r>
            <a:r>
              <a:rPr lang="fr-FR" sz="4000" dirty="0"/>
              <a:t>concerné est accessible depuis la page de support électeur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Illustrations de l’espace de gestion des tickets de support électeur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C25FCED-E673-3842-B89F-5B0ABD14FAAF}"/>
              </a:ext>
            </a:extLst>
          </p:cNvPr>
          <p:cNvSpPr/>
          <p:nvPr/>
        </p:nvSpPr>
        <p:spPr>
          <a:xfrm>
            <a:off x="1804752" y="4223564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DRH</a:t>
            </a:r>
          </a:p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E8F3B70-C821-FFDC-B4B3-3072414C8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901" y="3191475"/>
            <a:ext cx="18710266" cy="10524525"/>
          </a:xfrm>
          <a:prstGeom prst="rect">
            <a:avLst/>
          </a:prstGeom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D1681384-0617-C6CA-ADDE-7CECDB3E9CC9}"/>
              </a:ext>
            </a:extLst>
          </p:cNvPr>
          <p:cNvCxnSpPr>
            <a:cxnSpLocks/>
          </p:cNvCxnSpPr>
          <p:nvPr/>
        </p:nvCxnSpPr>
        <p:spPr>
          <a:xfrm flipV="1">
            <a:off x="13412787" y="4648200"/>
            <a:ext cx="641017" cy="128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777909"/>
      </p:ext>
    </p:extLst>
  </p:cSld>
  <p:clrMapOvr>
    <a:masterClrMapping/>
  </p:clrMapOvr>
  <p:transition spd="slow">
    <p:wipe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313653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Une fois le renvoi de codes et/ou l’action de support effectuée :</a:t>
            </a:r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b="1" dirty="0"/>
              <a:t>1-</a:t>
            </a:r>
            <a:r>
              <a:rPr lang="fr-FR" sz="4000" dirty="0"/>
              <a:t>Cliquer sur le bouton « Clore le ticket » depuis la page de suivi du ticket de support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Illustrations de l’espace de gestion des tickets de support électeur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C25FCED-E673-3842-B89F-5B0ABD14FAAF}"/>
              </a:ext>
            </a:extLst>
          </p:cNvPr>
          <p:cNvSpPr/>
          <p:nvPr/>
        </p:nvSpPr>
        <p:spPr>
          <a:xfrm>
            <a:off x="1804752" y="4223564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DRH</a:t>
            </a:r>
          </a:p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1468BD6-D6BF-30D5-27F8-74E648641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0703" y="3194864"/>
            <a:ext cx="18769258" cy="10557707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3A09D046-BB57-F239-9655-26612E8F20EA}"/>
              </a:ext>
            </a:extLst>
          </p:cNvPr>
          <p:cNvCxnSpPr>
            <a:cxnSpLocks/>
          </p:cNvCxnSpPr>
          <p:nvPr/>
        </p:nvCxnSpPr>
        <p:spPr>
          <a:xfrm flipV="1">
            <a:off x="16185942" y="12611741"/>
            <a:ext cx="0" cy="53468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237076"/>
      </p:ext>
    </p:extLst>
  </p:cSld>
  <p:clrMapOvr>
    <a:masterClrMapping/>
  </p:clrMapOvr>
  <p:transition spd="slow">
    <p:wipe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18453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Une fois le renvoi de codes et/ou l’action de support effectuée :</a:t>
            </a:r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b="1" dirty="0"/>
              <a:t>2-</a:t>
            </a:r>
            <a:r>
              <a:rPr lang="fr-FR" sz="4000" dirty="0"/>
              <a:t>Sélectionner le code de résolution du ticket de support dans le menu déroulant</a:t>
            </a:r>
          </a:p>
          <a:p>
            <a:pPr marL="0" indent="0" algn="ctr">
              <a:buNone/>
            </a:pPr>
            <a:r>
              <a:rPr lang="fr-FR" sz="4000" b="1" dirty="0"/>
              <a:t>3-</a:t>
            </a:r>
            <a:r>
              <a:rPr lang="fr-FR" sz="4000" dirty="0"/>
              <a:t>Possibilité d’inscrire un commentaire</a:t>
            </a:r>
          </a:p>
          <a:p>
            <a:pPr marL="0" indent="0" algn="ctr">
              <a:buNone/>
            </a:pPr>
            <a:r>
              <a:rPr lang="fr-FR" sz="4000" b="1" dirty="0"/>
              <a:t>4-</a:t>
            </a:r>
            <a:r>
              <a:rPr lang="fr-FR" sz="4000" dirty="0"/>
              <a:t>Cliquer sur le bouton « Clore le ticket »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Illustrations de l’espace de gestion des tickets de support électeur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C25FCED-E673-3842-B89F-5B0ABD14FAAF}"/>
              </a:ext>
            </a:extLst>
          </p:cNvPr>
          <p:cNvSpPr/>
          <p:nvPr/>
        </p:nvSpPr>
        <p:spPr>
          <a:xfrm>
            <a:off x="1775950" y="346084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DRH</a:t>
            </a:r>
          </a:p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3FDD2E1-5B59-C2AE-29B8-2E27F03FD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933" y="3194864"/>
            <a:ext cx="18704242" cy="10521136"/>
          </a:xfrm>
          <a:prstGeom prst="rect">
            <a:avLst/>
          </a:prstGeom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80C8FEFC-2A18-377D-E25F-5367FBE57832}"/>
              </a:ext>
            </a:extLst>
          </p:cNvPr>
          <p:cNvCxnSpPr>
            <a:cxnSpLocks/>
          </p:cNvCxnSpPr>
          <p:nvPr/>
        </p:nvCxnSpPr>
        <p:spPr>
          <a:xfrm>
            <a:off x="11812587" y="5638800"/>
            <a:ext cx="7620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83BA966D-F03D-BB77-AE76-FB607499E746}"/>
              </a:ext>
            </a:extLst>
          </p:cNvPr>
          <p:cNvCxnSpPr>
            <a:cxnSpLocks/>
          </p:cNvCxnSpPr>
          <p:nvPr/>
        </p:nvCxnSpPr>
        <p:spPr>
          <a:xfrm>
            <a:off x="11812587" y="6128564"/>
            <a:ext cx="660165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735722"/>
      </p:ext>
    </p:extLst>
  </p:cSld>
  <p:clrMapOvr>
    <a:masterClrMapping/>
  </p:clrMapOvr>
  <p:transition spd="slow">
    <p:wipe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18453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Ci-contre les différents </a:t>
            </a:r>
            <a:r>
              <a:rPr lang="fr-FR" sz="4000" b="1" dirty="0"/>
              <a:t>codes de résolution </a:t>
            </a:r>
            <a:r>
              <a:rPr lang="fr-FR" sz="4000" dirty="0"/>
              <a:t>proposés</a:t>
            </a:r>
          </a:p>
          <a:p>
            <a:pPr marL="0" indent="0" algn="ctr">
              <a:buNone/>
            </a:pPr>
            <a:endParaRPr lang="fr-FR" sz="4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Illustrations de l’espace de gestion des tickets de support électeur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C25FCED-E673-3842-B89F-5B0ABD14FAAF}"/>
              </a:ext>
            </a:extLst>
          </p:cNvPr>
          <p:cNvSpPr/>
          <p:nvPr/>
        </p:nvSpPr>
        <p:spPr>
          <a:xfrm>
            <a:off x="1768239" y="3671246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DRH</a:t>
            </a:r>
          </a:p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07FC550-488D-E765-3749-28F92C474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2621" y="3181482"/>
            <a:ext cx="18728032" cy="10534518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2C17935A-744D-6F19-1068-4E9F90C7AF64}"/>
              </a:ext>
            </a:extLst>
          </p:cNvPr>
          <p:cNvCxnSpPr>
            <a:cxnSpLocks/>
          </p:cNvCxnSpPr>
          <p:nvPr/>
        </p:nvCxnSpPr>
        <p:spPr>
          <a:xfrm flipH="1">
            <a:off x="17375187" y="5636206"/>
            <a:ext cx="787635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7771468"/>
      </p:ext>
    </p:extLst>
  </p:cSld>
  <p:clrMapOvr>
    <a:masterClrMapping/>
  </p:clrMapOvr>
  <p:transition spd="slow">
    <p:wipe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18453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La clôture du ticket </a:t>
            </a:r>
            <a:r>
              <a:rPr lang="fr-FR" sz="4000" dirty="0"/>
              <a:t>de support est confirmée</a:t>
            </a:r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dirty="0"/>
              <a:t>Il est possible de rouvrir le ticket si nécessaire, en cliquant sur le bouton </a:t>
            </a:r>
            <a:r>
              <a:rPr lang="fr-FR" sz="4000" b="1" dirty="0"/>
              <a:t>« Rouvrir le ticket »</a:t>
            </a:r>
          </a:p>
          <a:p>
            <a:pPr marL="0" indent="0" algn="ctr">
              <a:buNone/>
            </a:pPr>
            <a:endParaRPr lang="fr-FR" sz="4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Illustrations de l’espace de gestion des tickets de support électeur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C25FCED-E673-3842-B89F-5B0ABD14FAAF}"/>
              </a:ext>
            </a:extLst>
          </p:cNvPr>
          <p:cNvSpPr/>
          <p:nvPr/>
        </p:nvSpPr>
        <p:spPr>
          <a:xfrm>
            <a:off x="1768239" y="3671246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DRH</a:t>
            </a:r>
          </a:p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48A19D8-FB60-0471-BE21-F50FD5D81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654" y="3194864"/>
            <a:ext cx="18738108" cy="10540186"/>
          </a:xfrm>
          <a:prstGeom prst="rect">
            <a:avLst/>
          </a:prstGeom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4F660AFB-926F-ACBC-66BA-DF8B9D70536F}"/>
              </a:ext>
            </a:extLst>
          </p:cNvPr>
          <p:cNvCxnSpPr>
            <a:cxnSpLocks/>
          </p:cNvCxnSpPr>
          <p:nvPr/>
        </p:nvCxnSpPr>
        <p:spPr>
          <a:xfrm flipH="1">
            <a:off x="15838893" y="5105400"/>
            <a:ext cx="787635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AA5BB20D-E039-7AD4-AAB6-D22C1D89CF4E}"/>
              </a:ext>
            </a:extLst>
          </p:cNvPr>
          <p:cNvCxnSpPr>
            <a:cxnSpLocks/>
          </p:cNvCxnSpPr>
          <p:nvPr/>
        </p:nvCxnSpPr>
        <p:spPr>
          <a:xfrm flipH="1">
            <a:off x="16385110" y="13106400"/>
            <a:ext cx="787635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2674295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826" y="5334000"/>
            <a:ext cx="5625309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Espace de gestion des candidatures pour un profil OS centrale</a:t>
            </a:r>
          </a:p>
          <a:p>
            <a:pPr marL="0" indent="0" algn="ctr">
              <a:buNone/>
            </a:pPr>
            <a:r>
              <a:rPr lang="fr-FR" sz="4000" dirty="0"/>
              <a:t>2/2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104208" y="1137139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Accueil du module de gestion des candidatures pour les différents profils 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C735D30-A161-7147-8F17-1D7000ECA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961" y="3210104"/>
            <a:ext cx="18288000" cy="105058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85374CC5-6303-F6B5-D765-853B4AC5FFD2}"/>
              </a:ext>
            </a:extLst>
          </p:cNvPr>
          <p:cNvSpPr/>
          <p:nvPr/>
        </p:nvSpPr>
        <p:spPr>
          <a:xfrm>
            <a:off x="2043880" y="4107272"/>
            <a:ext cx="1981200" cy="1905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dirty="0"/>
              <a:t>OS </a:t>
            </a:r>
          </a:p>
          <a:p>
            <a:pPr algn="ctr"/>
            <a:r>
              <a:rPr lang="fr-FR" sz="3600" dirty="0"/>
              <a:t>centrale</a:t>
            </a:r>
          </a:p>
        </p:txBody>
      </p:sp>
    </p:spTree>
    <p:extLst>
      <p:ext uri="{BB962C8B-B14F-4D97-AF65-F5344CB8AC3E}">
        <p14:creationId xmlns:p14="http://schemas.microsoft.com/office/powerpoint/2010/main" val="3521132186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50" y="5804103"/>
            <a:ext cx="5625309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b="1" dirty="0"/>
              <a:t>Espace de gestion des candidatures pour un profil DRH locale</a:t>
            </a:r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dirty="0"/>
              <a:t>Une première page présente les différentes candidatures créées sur le périmètre attribué au profil DRH locale</a:t>
            </a:r>
          </a:p>
          <a:p>
            <a:pPr marL="0" indent="0" algn="ctr">
              <a:buNone/>
            </a:pPr>
            <a:endParaRPr lang="fr-FR" sz="4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104208" y="1137139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Accueil du module de gestion des candidatures pour les différents profils 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4247E18-7A8C-B84D-A431-EBA144B31117}"/>
              </a:ext>
            </a:extLst>
          </p:cNvPr>
          <p:cNvSpPr/>
          <p:nvPr/>
        </p:nvSpPr>
        <p:spPr>
          <a:xfrm>
            <a:off x="2043880" y="4107272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locale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5613BE8-8650-BC40-8FBC-5AD9DA8DE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3009" y="3211962"/>
            <a:ext cx="18288000" cy="105040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85160244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413" y="5604976"/>
            <a:ext cx="5625309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b="1" dirty="0"/>
              <a:t>Espace de gestion des candidatures pour un profil DRH centrale</a:t>
            </a:r>
          </a:p>
          <a:p>
            <a:pPr marL="0" indent="0" algn="ctr">
              <a:buNone/>
            </a:pPr>
            <a:r>
              <a:rPr lang="fr-FR" sz="4000" dirty="0"/>
              <a:t>1/2</a:t>
            </a:r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dirty="0"/>
              <a:t>Une première page présente les différentes candidatures créées sur l’ensemble des périmètres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104208" y="1137139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Accueil du module de gestion des candidatures pour les différents profils 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E54E2D2-6E6F-B543-AE79-EB5E8633D923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4039AD6-4F0E-5C4D-AB28-79B328B7C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960" y="3268070"/>
            <a:ext cx="18288000" cy="104479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79314179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826" y="5334000"/>
            <a:ext cx="5625309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Espace de gestion des candidatures pour un profil DRH centrale</a:t>
            </a:r>
          </a:p>
          <a:p>
            <a:pPr marL="0" indent="0" algn="ctr">
              <a:buNone/>
            </a:pPr>
            <a:r>
              <a:rPr lang="fr-FR" sz="4000" dirty="0"/>
              <a:t>2/2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104208" y="1137139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Accueil du module de gestion des candidatures pour les différents profils 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E54E2D2-6E6F-B543-AE79-EB5E8633D923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00F209A-3519-354F-B79D-AF21E44CB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762" y="3213914"/>
            <a:ext cx="18286404" cy="105211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38715386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8AB4D87-6318-FDF7-68F1-6FDF189A8AEF}"/>
              </a:ext>
            </a:extLst>
          </p:cNvPr>
          <p:cNvSpPr txBox="1"/>
          <p:nvPr/>
        </p:nvSpPr>
        <p:spPr>
          <a:xfrm>
            <a:off x="2743555" y="852076"/>
            <a:ext cx="9067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0" dirty="0">
                <a:solidFill>
                  <a:schemeClr val="bg1"/>
                </a:solidFill>
              </a:rPr>
              <a:t>Sommaire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7EC99BF-1ED3-D464-591B-8A28D0711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1787" y="2329404"/>
            <a:ext cx="21108765" cy="11887200"/>
          </a:xfrm>
        </p:spPr>
        <p:txBody>
          <a:bodyPr>
            <a:normAutofit fontScale="47500" lnSpcReduction="20000"/>
          </a:bodyPr>
          <a:lstStyle/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r>
              <a:rPr lang="fr-FR" b="1" dirty="0"/>
              <a:t>1.Illustrations de l’espace de gestion des candidatures</a:t>
            </a:r>
          </a:p>
          <a:p>
            <a:pPr marL="0" indent="0">
              <a:buNone/>
            </a:pPr>
            <a:r>
              <a:rPr lang="fr-FR" dirty="0"/>
              <a:t>	A/Présentation des différents profils : DRH centrale, DRH locale, OS centrale, OS locale</a:t>
            </a:r>
          </a:p>
          <a:p>
            <a:pPr marL="0" indent="0">
              <a:buNone/>
            </a:pPr>
            <a:r>
              <a:rPr lang="fr-FR" dirty="0"/>
              <a:t>	B/ Connexion à l’espace de gestion des candidatures</a:t>
            </a:r>
          </a:p>
          <a:p>
            <a:pPr marL="0" indent="0">
              <a:buNone/>
            </a:pPr>
            <a:r>
              <a:rPr lang="fr-FR" dirty="0"/>
              <a:t>	C/Accueil du module de gestion des candidatures pour les différents profils</a:t>
            </a:r>
          </a:p>
          <a:p>
            <a:pPr marL="0" indent="0">
              <a:buNone/>
            </a:pPr>
            <a:r>
              <a:rPr lang="fr-FR" dirty="0"/>
              <a:t>	D/Dépôt d’une candidature</a:t>
            </a:r>
          </a:p>
          <a:p>
            <a:pPr marL="0" indent="0">
              <a:buNone/>
            </a:pPr>
            <a:r>
              <a:rPr lang="fr-FR" dirty="0"/>
              <a:t>	E/Contrôle de conformité</a:t>
            </a:r>
          </a:p>
          <a:p>
            <a:pPr marL="0" indent="0">
              <a:buNone/>
            </a:pPr>
            <a:r>
              <a:rPr lang="fr-FR" dirty="0"/>
              <a:t>	F/Contrôle d’éligibilité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dirty="0"/>
              <a:t>2.Illustrations de l’espace de gestion des utilisateurs</a:t>
            </a:r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r>
              <a:rPr lang="fr-FR" b="1" dirty="0"/>
              <a:t>3.Illustrations de l’espace de gestion des scrutins</a:t>
            </a:r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r>
              <a:rPr lang="fr-FR" b="1" dirty="0"/>
              <a:t>4.Illustrations de l’espace de gestion des listes électorales</a:t>
            </a:r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r>
              <a:rPr lang="fr-FR" b="1" dirty="0"/>
              <a:t>5.Illustrations de l’espace de gestion des BVE</a:t>
            </a:r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r>
              <a:rPr lang="fr-FR" b="1" dirty="0"/>
              <a:t>6.Illustrations de l’espace de gestion des BVEC</a:t>
            </a:r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r>
              <a:rPr lang="fr-FR" b="1" dirty="0"/>
              <a:t>7.Illustrations de l’espace de gestion des tickets de support électeur</a:t>
            </a:r>
          </a:p>
        </p:txBody>
      </p:sp>
    </p:spTree>
    <p:extLst>
      <p:ext uri="{BB962C8B-B14F-4D97-AF65-F5344CB8AC3E}">
        <p14:creationId xmlns:p14="http://schemas.microsoft.com/office/powerpoint/2010/main" val="2641726532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7695" y="5181600"/>
            <a:ext cx="19450594" cy="7366716"/>
          </a:xfrm>
        </p:spPr>
        <p:txBody>
          <a:bodyPr anchor="ctr">
            <a:normAutofit/>
          </a:bodyPr>
          <a:lstStyle/>
          <a:p>
            <a:pPr marL="0" indent="0" algn="ctr">
              <a:spcBef>
                <a:spcPts val="1800"/>
              </a:spcBef>
              <a:buNone/>
            </a:pPr>
            <a:r>
              <a:rPr lang="fr-FR" sz="6000" b="1" dirty="0">
                <a:latin typeface="Calibri" panose="020F0502020204030204" pitchFamily="34" charset="0"/>
                <a:cs typeface="Calibri" panose="020F0502020204030204" pitchFamily="34" charset="0"/>
              </a:rPr>
              <a:t>1. Illustrations de l’espace de gestion des candidatures</a:t>
            </a:r>
          </a:p>
          <a:p>
            <a:pPr marL="0" indent="0" algn="ctr">
              <a:spcBef>
                <a:spcPts val="1800"/>
              </a:spcBef>
              <a:buNone/>
            </a:pPr>
            <a:endParaRPr lang="fr-FR" sz="6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spcBef>
                <a:spcPts val="1800"/>
              </a:spcBef>
              <a:buNone/>
            </a:pPr>
            <a:r>
              <a:rPr lang="fr-FR" sz="6000" b="1" i="1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Source Sans Pro ExtraLight"/>
                <a:cs typeface="Calibri" panose="020F0502020204030204" pitchFamily="34" charset="0"/>
                <a:sym typeface="Source Sans Pro ExtraLight"/>
              </a:rPr>
              <a:t>D/</a:t>
            </a:r>
            <a:r>
              <a:rPr lang="fr-FR" sz="6000" b="1" i="1" u="none" strike="noStrike" cap="none" dirty="0">
                <a:solidFill>
                  <a:schemeClr val="dk1"/>
                </a:solidFill>
                <a:latin typeface="Calibri (Corps)"/>
                <a:ea typeface="Source Sans Pro ExtraLight"/>
                <a:cs typeface="Source Sans Pro ExtraLight"/>
                <a:sym typeface="Source Sans Pro ExtraLight"/>
              </a:rPr>
              <a:t>Dépôt d’une candidature</a:t>
            </a:r>
            <a:endParaRPr lang="fr-FR" sz="4000" b="1" i="1" u="none" strike="noStrike" cap="none" dirty="0">
              <a:solidFill>
                <a:schemeClr val="dk1"/>
              </a:solidFill>
              <a:latin typeface="Source Sans Pro ExtraLight"/>
              <a:ea typeface="Source Sans Pro ExtraLight"/>
              <a:cs typeface="Source Sans Pro ExtraLight"/>
              <a:sym typeface="Source Sans Pro Extra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lang="fr-FR" sz="6000" b="1" dirty="0"/>
          </a:p>
          <a:p>
            <a:pPr marL="0" indent="0">
              <a:buNone/>
            </a:pP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529238367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458" y="4898035"/>
            <a:ext cx="5945193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Pour ajouter une candidature, il faut :</a:t>
            </a:r>
          </a:p>
          <a:p>
            <a:pPr marL="0" indent="0" algn="ctr">
              <a:buNone/>
            </a:pPr>
            <a:endParaRPr lang="fr-FR" sz="4000" b="1" dirty="0"/>
          </a:p>
          <a:p>
            <a:pPr marL="0" indent="0" algn="ctr">
              <a:buNone/>
            </a:pPr>
            <a:r>
              <a:rPr lang="fr-FR" sz="4000" b="1" dirty="0"/>
              <a:t>1-</a:t>
            </a:r>
            <a:r>
              <a:rPr lang="fr-FR" sz="4000" dirty="0"/>
              <a:t>Cliquer sur le bouton « Ajouter une candidature »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Dépôt d’une candidature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9F65036-6491-1F48-BA10-9F6F2F5A6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523" y="3194864"/>
            <a:ext cx="18288000" cy="10521136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574412D5-97BE-1C40-9B64-FD9C80BB51D2}"/>
              </a:ext>
            </a:extLst>
          </p:cNvPr>
          <p:cNvSpPr/>
          <p:nvPr/>
        </p:nvSpPr>
        <p:spPr>
          <a:xfrm>
            <a:off x="2243455" y="3941872"/>
            <a:ext cx="1981200" cy="1905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OS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426884AC-225F-9E47-7BE3-A2869459DBD4}"/>
              </a:ext>
            </a:extLst>
          </p:cNvPr>
          <p:cNvCxnSpPr/>
          <p:nvPr/>
        </p:nvCxnSpPr>
        <p:spPr>
          <a:xfrm flipH="1" flipV="1">
            <a:off x="18433652" y="8153400"/>
            <a:ext cx="541735" cy="55319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274985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458" y="4490501"/>
            <a:ext cx="5945193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2-</a:t>
            </a:r>
            <a:r>
              <a:rPr lang="fr-FR" sz="4000" dirty="0"/>
              <a:t>Sélectionner le scrutin concerné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Dépôt d’une candidature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74412D5-97BE-1C40-9B64-FD9C80BB51D2}"/>
              </a:ext>
            </a:extLst>
          </p:cNvPr>
          <p:cNvSpPr/>
          <p:nvPr/>
        </p:nvSpPr>
        <p:spPr>
          <a:xfrm>
            <a:off x="2243455" y="4185464"/>
            <a:ext cx="1981200" cy="1905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OS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41774CF-9B34-5D41-9EAE-EB87AE4A0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166" y="3194864"/>
            <a:ext cx="18288000" cy="10551616"/>
          </a:xfrm>
          <a:prstGeom prst="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8E84377C-B540-F51F-2948-1C4EA462C3E4}"/>
              </a:ext>
            </a:extLst>
          </p:cNvPr>
          <p:cNvCxnSpPr/>
          <p:nvPr/>
        </p:nvCxnSpPr>
        <p:spPr>
          <a:xfrm flipH="1" flipV="1">
            <a:off x="14860587" y="5943600"/>
            <a:ext cx="685800" cy="3048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1730693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33" y="4837090"/>
            <a:ext cx="5945193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3-</a:t>
            </a:r>
            <a:r>
              <a:rPr lang="fr-FR" sz="4000" dirty="0"/>
              <a:t>Remplir le formulaire de candidature, et ajouter les documents et pièces attachés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Dépôt d’une candidature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74412D5-97BE-1C40-9B64-FD9C80BB51D2}"/>
              </a:ext>
            </a:extLst>
          </p:cNvPr>
          <p:cNvSpPr/>
          <p:nvPr/>
        </p:nvSpPr>
        <p:spPr>
          <a:xfrm>
            <a:off x="2243455" y="4185464"/>
            <a:ext cx="1981200" cy="1905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OS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4B5D82AB-3F88-104A-86AA-0F4DDC8EAE2F}"/>
              </a:ext>
            </a:extLst>
          </p:cNvPr>
          <p:cNvCxnSpPr>
            <a:cxnSpLocks/>
          </p:cNvCxnSpPr>
          <p:nvPr/>
        </p:nvCxnSpPr>
        <p:spPr>
          <a:xfrm flipH="1" flipV="1">
            <a:off x="18137187" y="8077200"/>
            <a:ext cx="838201" cy="990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4D11217A-DD1D-224D-AA7F-1D1BA1E69AF1}"/>
              </a:ext>
            </a:extLst>
          </p:cNvPr>
          <p:cNvCxnSpPr>
            <a:cxnSpLocks/>
          </p:cNvCxnSpPr>
          <p:nvPr/>
        </p:nvCxnSpPr>
        <p:spPr>
          <a:xfrm flipH="1" flipV="1">
            <a:off x="14479588" y="6172200"/>
            <a:ext cx="304799" cy="381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9" name="Image 18">
            <a:extLst>
              <a:ext uri="{FF2B5EF4-FFF2-40B4-BE49-F238E27FC236}">
                <a16:creationId xmlns:a16="http://schemas.microsoft.com/office/drawing/2014/main" id="{8B5F6FED-1E84-8345-9415-379966F05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184" y="3237246"/>
            <a:ext cx="18288000" cy="104229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1527429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731" y="4837090"/>
            <a:ext cx="5945193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i="1" dirty="0"/>
              <a:t>Nota : </a:t>
            </a:r>
            <a:r>
              <a:rPr lang="fr-FR" sz="4000" dirty="0"/>
              <a:t>En cas de liste commune, une liste déroulante permet de sélectionner la combinaison souhaitée</a:t>
            </a:r>
          </a:p>
          <a:p>
            <a:pPr marL="0" indent="0" algn="ctr">
              <a:buNone/>
            </a:pPr>
            <a:endParaRPr lang="fr-FR" sz="4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Dépôt d’une candidature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74412D5-97BE-1C40-9B64-FD9C80BB51D2}"/>
              </a:ext>
            </a:extLst>
          </p:cNvPr>
          <p:cNvSpPr/>
          <p:nvPr/>
        </p:nvSpPr>
        <p:spPr>
          <a:xfrm>
            <a:off x="2243455" y="4185464"/>
            <a:ext cx="1981200" cy="1905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OS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61972C4-7A62-5B48-BBDA-4B01E10D0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379" y="3171212"/>
            <a:ext cx="18050699" cy="1054167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A39DF34B-0B61-0D70-15E0-8736E0D83EC2}"/>
              </a:ext>
            </a:extLst>
          </p:cNvPr>
          <p:cNvCxnSpPr/>
          <p:nvPr/>
        </p:nvCxnSpPr>
        <p:spPr>
          <a:xfrm flipH="1">
            <a:off x="16841787" y="6477000"/>
            <a:ext cx="9144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775091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44" y="5652667"/>
            <a:ext cx="5945193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i="1" dirty="0"/>
              <a:t>Nota : </a:t>
            </a:r>
            <a:r>
              <a:rPr lang="fr-FR" sz="4000" dirty="0"/>
              <a:t>En cas de liste commune, une fois la combinaison sélectionnée, des champs permettent de saisir les clés de répartition convenues entre les syndicats</a:t>
            </a:r>
          </a:p>
          <a:p>
            <a:pPr marL="0" indent="0" algn="ctr">
              <a:buNone/>
            </a:pPr>
            <a:endParaRPr lang="fr-FR" sz="4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Dépôt d’une candidature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74412D5-97BE-1C40-9B64-FD9C80BB51D2}"/>
              </a:ext>
            </a:extLst>
          </p:cNvPr>
          <p:cNvSpPr/>
          <p:nvPr/>
        </p:nvSpPr>
        <p:spPr>
          <a:xfrm>
            <a:off x="2243455" y="4185464"/>
            <a:ext cx="1981200" cy="1905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OS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AC7CB31-0109-2B46-9D08-41089FF93011}"/>
              </a:ext>
            </a:extLst>
          </p:cNvPr>
          <p:cNvCxnSpPr>
            <a:cxnSpLocks/>
          </p:cNvCxnSpPr>
          <p:nvPr/>
        </p:nvCxnSpPr>
        <p:spPr>
          <a:xfrm flipH="1" flipV="1">
            <a:off x="16763955" y="6572698"/>
            <a:ext cx="387583" cy="2091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865DBF7D-A743-F84B-98B0-B66F9243B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406" y="3240016"/>
            <a:ext cx="18288000" cy="1047598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3215129F-FF49-73E7-2217-C1BFACFBE209}"/>
              </a:ext>
            </a:extLst>
          </p:cNvPr>
          <p:cNvCxnSpPr/>
          <p:nvPr/>
        </p:nvCxnSpPr>
        <p:spPr>
          <a:xfrm flipH="1">
            <a:off x="16763955" y="6858000"/>
            <a:ext cx="535032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5BF2FCED-809A-9088-988F-8383A18647D8}"/>
              </a:ext>
            </a:extLst>
          </p:cNvPr>
          <p:cNvCxnSpPr/>
          <p:nvPr/>
        </p:nvCxnSpPr>
        <p:spPr>
          <a:xfrm flipH="1">
            <a:off x="16808593" y="7239000"/>
            <a:ext cx="535032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684156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54" y="5110144"/>
            <a:ext cx="5945193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Les listes communes sont accessibles sur les espaces de gestion des candidatures des OS de chaque syndicat concerné</a:t>
            </a:r>
          </a:p>
          <a:p>
            <a:pPr marL="0" indent="0" algn="ctr">
              <a:buNone/>
            </a:pPr>
            <a:endParaRPr lang="fr-FR" sz="4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Dépôt d’une candidature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74412D5-97BE-1C40-9B64-FD9C80BB51D2}"/>
              </a:ext>
            </a:extLst>
          </p:cNvPr>
          <p:cNvSpPr/>
          <p:nvPr/>
        </p:nvSpPr>
        <p:spPr>
          <a:xfrm>
            <a:off x="2243455" y="4185464"/>
            <a:ext cx="1981200" cy="1905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OS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AC7CB31-0109-2B46-9D08-41089FF93011}"/>
              </a:ext>
            </a:extLst>
          </p:cNvPr>
          <p:cNvCxnSpPr>
            <a:cxnSpLocks/>
          </p:cNvCxnSpPr>
          <p:nvPr/>
        </p:nvCxnSpPr>
        <p:spPr>
          <a:xfrm flipH="1" flipV="1">
            <a:off x="16763955" y="6572698"/>
            <a:ext cx="387583" cy="2091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A59D6C34-9860-2C4B-B1D6-FC2C258D1BB6}"/>
              </a:ext>
            </a:extLst>
          </p:cNvPr>
          <p:cNvCxnSpPr>
            <a:cxnSpLocks/>
          </p:cNvCxnSpPr>
          <p:nvPr/>
        </p:nvCxnSpPr>
        <p:spPr>
          <a:xfrm flipH="1" flipV="1">
            <a:off x="16530979" y="6780935"/>
            <a:ext cx="387583" cy="2091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A61FD2D5-7DEB-3241-AB70-5E48FAA38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301" y="3298550"/>
            <a:ext cx="18288000" cy="1041745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6529379F-09F4-020B-AEA2-08CCC3EC1847}"/>
              </a:ext>
            </a:extLst>
          </p:cNvPr>
          <p:cNvCxnSpPr/>
          <p:nvPr/>
        </p:nvCxnSpPr>
        <p:spPr>
          <a:xfrm flipH="1">
            <a:off x="18289587" y="7391400"/>
            <a:ext cx="535032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7451884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48511" y="5485147"/>
            <a:ext cx="5945193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Afin de déposer des fichiers, les profils OS doivent :</a:t>
            </a:r>
          </a:p>
          <a:p>
            <a:pPr marL="0" indent="0" algn="ctr">
              <a:buNone/>
            </a:pPr>
            <a:r>
              <a:rPr lang="fr-FR" sz="4000" b="1" dirty="0"/>
              <a:t>1-</a:t>
            </a:r>
            <a:r>
              <a:rPr lang="fr-FR" sz="4000" dirty="0"/>
              <a:t>cliquer sur l’icone « + »</a:t>
            </a:r>
          </a:p>
          <a:p>
            <a:pPr marL="0" indent="0" algn="ctr">
              <a:buNone/>
            </a:pPr>
            <a:r>
              <a:rPr lang="fr-FR" sz="4000" b="1" dirty="0"/>
              <a:t>2-</a:t>
            </a:r>
            <a:r>
              <a:rPr lang="fr-FR" sz="4000" dirty="0"/>
              <a:t>sélectionner le fichier dans la fenêtre qui s’ouvre</a:t>
            </a:r>
          </a:p>
          <a:p>
            <a:pPr marL="0" indent="0" algn="ctr">
              <a:buNone/>
            </a:pPr>
            <a:r>
              <a:rPr lang="fr-FR" sz="4000" b="1" dirty="0"/>
              <a:t>3-</a:t>
            </a:r>
            <a:r>
              <a:rPr lang="fr-FR" sz="4000" dirty="0"/>
              <a:t>cliquer sur « ouvrir »</a:t>
            </a:r>
          </a:p>
          <a:p>
            <a:pPr marL="0" indent="0" algn="ctr">
              <a:buNone/>
            </a:pPr>
            <a:endParaRPr lang="fr-FR" sz="4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Dépôt d’une candidature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74412D5-97BE-1C40-9B64-FD9C80BB51D2}"/>
              </a:ext>
            </a:extLst>
          </p:cNvPr>
          <p:cNvSpPr/>
          <p:nvPr/>
        </p:nvSpPr>
        <p:spPr>
          <a:xfrm>
            <a:off x="1833485" y="4106344"/>
            <a:ext cx="1981200" cy="1905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OS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38BE8532-4A29-BE4E-9DA3-2DE831677230}"/>
              </a:ext>
            </a:extLst>
          </p:cNvPr>
          <p:cNvCxnSpPr>
            <a:cxnSpLocks/>
          </p:cNvCxnSpPr>
          <p:nvPr/>
        </p:nvCxnSpPr>
        <p:spPr>
          <a:xfrm flipH="1" flipV="1">
            <a:off x="16613187" y="6715349"/>
            <a:ext cx="382631" cy="2853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10E89D16-3E0B-B64D-841E-26FCDB2A6E16}"/>
              </a:ext>
            </a:extLst>
          </p:cNvPr>
          <p:cNvCxnSpPr>
            <a:cxnSpLocks/>
          </p:cNvCxnSpPr>
          <p:nvPr/>
        </p:nvCxnSpPr>
        <p:spPr>
          <a:xfrm flipH="1" flipV="1">
            <a:off x="17756187" y="9144000"/>
            <a:ext cx="382631" cy="2853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63F88A62-0F7C-77A9-F26F-0FEF2FB20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1196" y="3194864"/>
            <a:ext cx="18704242" cy="1052113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EC00C340-E05A-2775-C00E-5AEECDF66CE8}"/>
              </a:ext>
            </a:extLst>
          </p:cNvPr>
          <p:cNvCxnSpPr/>
          <p:nvPr/>
        </p:nvCxnSpPr>
        <p:spPr>
          <a:xfrm flipH="1">
            <a:off x="16613187" y="7848600"/>
            <a:ext cx="5334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E2D43B6B-1AC3-F88B-3386-7922CC448355}"/>
              </a:ext>
            </a:extLst>
          </p:cNvPr>
          <p:cNvCxnSpPr>
            <a:cxnSpLocks/>
          </p:cNvCxnSpPr>
          <p:nvPr/>
        </p:nvCxnSpPr>
        <p:spPr>
          <a:xfrm flipV="1">
            <a:off x="12345987" y="9429302"/>
            <a:ext cx="0" cy="5334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256891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72433" y="4480644"/>
            <a:ext cx="5945193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Le fichier déposé est indiqué par le symbole « PDF », et peut être supprimé si nécessaire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Dépôt d’une candidature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74412D5-97BE-1C40-9B64-FD9C80BB51D2}"/>
              </a:ext>
            </a:extLst>
          </p:cNvPr>
          <p:cNvSpPr/>
          <p:nvPr/>
        </p:nvSpPr>
        <p:spPr>
          <a:xfrm>
            <a:off x="1709564" y="3810000"/>
            <a:ext cx="1981200" cy="1905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OS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AF79C02-C4C9-4AA6-BFB4-F7BD7303B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153" y="3181482"/>
            <a:ext cx="18975148" cy="1067352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8C5D379C-BB60-6499-924B-95E43D2DB929}"/>
              </a:ext>
            </a:extLst>
          </p:cNvPr>
          <p:cNvCxnSpPr/>
          <p:nvPr/>
        </p:nvCxnSpPr>
        <p:spPr>
          <a:xfrm flipH="1">
            <a:off x="14784387" y="8077200"/>
            <a:ext cx="5334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C34B581D-B30B-8B68-0F16-4CE0AF68AE57}"/>
              </a:ext>
            </a:extLst>
          </p:cNvPr>
          <p:cNvCxnSpPr>
            <a:cxnSpLocks/>
          </p:cNvCxnSpPr>
          <p:nvPr/>
        </p:nvCxnSpPr>
        <p:spPr>
          <a:xfrm>
            <a:off x="12955587" y="7772400"/>
            <a:ext cx="380468" cy="1524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975875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0462" y="5600700"/>
            <a:ext cx="5945193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Une fois le brouillon de candidature enregistré, un message apparaît en haut de la page</a:t>
            </a:r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dirty="0"/>
              <a:t>Le système signale automatiquement les données manquantes en rouge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Dépôt d’une candidature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74412D5-97BE-1C40-9B64-FD9C80BB51D2}"/>
              </a:ext>
            </a:extLst>
          </p:cNvPr>
          <p:cNvSpPr/>
          <p:nvPr/>
        </p:nvSpPr>
        <p:spPr>
          <a:xfrm>
            <a:off x="1831535" y="4172082"/>
            <a:ext cx="1981200" cy="1905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OS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E1CB8A6-08CB-3ACB-36A1-79EF6EC32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269" y="3181482"/>
            <a:ext cx="18728032" cy="1053451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7ADDBAE4-D7B6-80E2-CA5C-CC3A02BF2C49}"/>
              </a:ext>
            </a:extLst>
          </p:cNvPr>
          <p:cNvCxnSpPr/>
          <p:nvPr/>
        </p:nvCxnSpPr>
        <p:spPr>
          <a:xfrm flipH="1">
            <a:off x="20423188" y="7162800"/>
            <a:ext cx="5334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3C80C224-BC53-D8BE-48CC-FBCFFB4B7279}"/>
              </a:ext>
            </a:extLst>
          </p:cNvPr>
          <p:cNvCxnSpPr/>
          <p:nvPr/>
        </p:nvCxnSpPr>
        <p:spPr>
          <a:xfrm flipH="1">
            <a:off x="15948548" y="5105400"/>
            <a:ext cx="5334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5B9E8B26-59B5-94B9-5284-F9F172973D37}"/>
              </a:ext>
            </a:extLst>
          </p:cNvPr>
          <p:cNvCxnSpPr>
            <a:cxnSpLocks/>
          </p:cNvCxnSpPr>
          <p:nvPr/>
        </p:nvCxnSpPr>
        <p:spPr>
          <a:xfrm flipH="1">
            <a:off x="14403387" y="13106400"/>
            <a:ext cx="7620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09342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7695" y="5181600"/>
            <a:ext cx="19450594" cy="7366716"/>
          </a:xfrm>
        </p:spPr>
        <p:txBody>
          <a:bodyPr anchor="ctr">
            <a:normAutofit/>
          </a:bodyPr>
          <a:lstStyle/>
          <a:p>
            <a:pPr marL="0" indent="0" algn="ctr">
              <a:spcBef>
                <a:spcPts val="1800"/>
              </a:spcBef>
              <a:buNone/>
            </a:pPr>
            <a:r>
              <a:rPr lang="fr-FR" sz="6000" b="1" dirty="0">
                <a:latin typeface="Calibri" panose="020F0502020204030204" pitchFamily="34" charset="0"/>
                <a:cs typeface="Calibri" panose="020F0502020204030204" pitchFamily="34" charset="0"/>
              </a:rPr>
              <a:t>1. Illustrations de l’espace de gestion des candidatures</a:t>
            </a:r>
          </a:p>
          <a:p>
            <a:pPr marL="0" indent="0" algn="ctr">
              <a:spcBef>
                <a:spcPts val="1800"/>
              </a:spcBef>
              <a:buNone/>
            </a:pPr>
            <a:endParaRPr lang="fr-FR" sz="6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spcBef>
                <a:spcPts val="1800"/>
              </a:spcBef>
              <a:buNone/>
            </a:pPr>
            <a:r>
              <a:rPr lang="fr-FR" sz="6000" b="1" i="1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Source Sans Pro ExtraLight"/>
                <a:cs typeface="Calibri" panose="020F0502020204030204" pitchFamily="34" charset="0"/>
                <a:sym typeface="Source Sans Pro ExtraLight"/>
              </a:rPr>
              <a:t>A/Présentation des différents profils</a:t>
            </a:r>
            <a:endParaRPr lang="fr-FR" sz="4000" b="1" i="1" u="none" strike="noStrike" cap="none" dirty="0">
              <a:solidFill>
                <a:schemeClr val="dk1"/>
              </a:solidFill>
              <a:latin typeface="Source Sans Pro ExtraLight"/>
              <a:ea typeface="Source Sans Pro ExtraLight"/>
              <a:cs typeface="Source Sans Pro ExtraLight"/>
              <a:sym typeface="Source Sans Pro Extra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lang="fr-FR" sz="6000" b="1" dirty="0"/>
          </a:p>
          <a:p>
            <a:pPr marL="0" indent="0">
              <a:buNone/>
            </a:pP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909714600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" y="4497895"/>
            <a:ext cx="5945193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Les candidatures en statut « Brouillon » sont consultables par les profils DRH depuis leur espace de gestion des candidatures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Dépôt d’une candidature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540C2E1-4E35-5440-931B-CC40E1350220}"/>
              </a:ext>
            </a:extLst>
          </p:cNvPr>
          <p:cNvSpPr/>
          <p:nvPr/>
        </p:nvSpPr>
        <p:spPr>
          <a:xfrm>
            <a:off x="2051551" y="4172082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4A534D4-36EF-A74B-9275-1D61DC6FD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571" y="3201553"/>
            <a:ext cx="18302865" cy="105211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06776841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61" y="4334630"/>
            <a:ext cx="5945193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Les fichiers déposés sont consultables d’un simple clic, quel que soit le statut de la candidature concernée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Dépôt d’une candidature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540C2E1-4E35-5440-931B-CC40E1350220}"/>
              </a:ext>
            </a:extLst>
          </p:cNvPr>
          <p:cNvSpPr/>
          <p:nvPr/>
        </p:nvSpPr>
        <p:spPr>
          <a:xfrm>
            <a:off x="2469361" y="3288742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5049251-F324-0ECB-1E3D-618F6E9AD55C}"/>
              </a:ext>
            </a:extLst>
          </p:cNvPr>
          <p:cNvSpPr/>
          <p:nvPr/>
        </p:nvSpPr>
        <p:spPr>
          <a:xfrm>
            <a:off x="396296" y="3323249"/>
            <a:ext cx="1981200" cy="1905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OS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B54AF0C-E814-5CC9-107C-08677857A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946" y="3240363"/>
            <a:ext cx="18623355" cy="1047563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1D1324C8-E6A2-17F8-A72C-29D833F9F231}"/>
              </a:ext>
            </a:extLst>
          </p:cNvPr>
          <p:cNvCxnSpPr/>
          <p:nvPr/>
        </p:nvCxnSpPr>
        <p:spPr>
          <a:xfrm flipH="1">
            <a:off x="14250987" y="7696200"/>
            <a:ext cx="5334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725448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2932" y="4441571"/>
            <a:ext cx="5945193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>
                <a:solidFill>
                  <a:schemeClr val="tx1"/>
                </a:solidFill>
              </a:rPr>
              <a:t>Le fichier sélectionné s’ouvre dans un nouvel onglet du navigateur utilisé</a:t>
            </a:r>
          </a:p>
          <a:p>
            <a:pPr marL="0" indent="0">
              <a:buNone/>
            </a:pPr>
            <a:endParaRPr lang="fr-FR" sz="4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Dépôt d’une candidature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540C2E1-4E35-5440-931B-CC40E1350220}"/>
              </a:ext>
            </a:extLst>
          </p:cNvPr>
          <p:cNvSpPr/>
          <p:nvPr/>
        </p:nvSpPr>
        <p:spPr>
          <a:xfrm>
            <a:off x="2469361" y="3216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5049251-F324-0ECB-1E3D-618F6E9AD55C}"/>
              </a:ext>
            </a:extLst>
          </p:cNvPr>
          <p:cNvSpPr/>
          <p:nvPr/>
        </p:nvSpPr>
        <p:spPr>
          <a:xfrm>
            <a:off x="396296" y="3240363"/>
            <a:ext cx="1981200" cy="1905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OS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880AE59-EBAB-8ED9-9FA2-9D50FF2E1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054" y="3240363"/>
            <a:ext cx="18623355" cy="104756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81444313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28" y="4334630"/>
            <a:ext cx="5532856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>
                <a:solidFill>
                  <a:schemeClr val="tx1"/>
                </a:solidFill>
              </a:rPr>
              <a:t>Une fois la candidature entièrement complétée :</a:t>
            </a:r>
          </a:p>
          <a:p>
            <a:pPr marL="0" indent="0" algn="ctr">
              <a:buNone/>
            </a:pPr>
            <a:r>
              <a:rPr lang="fr-FR" sz="4000" b="1" dirty="0"/>
              <a:t>1-</a:t>
            </a:r>
            <a:r>
              <a:rPr lang="fr-FR" sz="4000" dirty="0"/>
              <a:t>cliquer sur le bouton « enregistrer le brouillon »</a:t>
            </a:r>
          </a:p>
          <a:p>
            <a:pPr marL="0" indent="0" algn="ctr">
              <a:buNone/>
            </a:pPr>
            <a:r>
              <a:rPr lang="fr-FR" sz="4000" b="1" dirty="0">
                <a:solidFill>
                  <a:schemeClr val="tx1"/>
                </a:solidFill>
              </a:rPr>
              <a:t>2-</a:t>
            </a:r>
            <a:r>
              <a:rPr lang="fr-FR" sz="4000" dirty="0">
                <a:solidFill>
                  <a:schemeClr val="tx1"/>
                </a:solidFill>
              </a:rPr>
              <a:t>puis cliquer sur le bouton « Déposer la liste »</a:t>
            </a:r>
            <a:endParaRPr lang="fr-FR" sz="4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Dépôt d’une candidature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5049251-F324-0ECB-1E3D-618F6E9AD55C}"/>
              </a:ext>
            </a:extLst>
          </p:cNvPr>
          <p:cNvSpPr/>
          <p:nvPr/>
        </p:nvSpPr>
        <p:spPr>
          <a:xfrm>
            <a:off x="396296" y="3240363"/>
            <a:ext cx="1981200" cy="1905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OS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E55B58D-6568-C157-8144-689DE5C5D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484" y="3194864"/>
            <a:ext cx="18765817" cy="1055577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A449F97E-681C-4E18-E480-5428901BB08F}"/>
              </a:ext>
            </a:extLst>
          </p:cNvPr>
          <p:cNvCxnSpPr>
            <a:cxnSpLocks/>
          </p:cNvCxnSpPr>
          <p:nvPr/>
        </p:nvCxnSpPr>
        <p:spPr>
          <a:xfrm flipV="1">
            <a:off x="12498387" y="12954000"/>
            <a:ext cx="0" cy="5334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9FA79114-E160-C0C5-7F71-3D2640992C87}"/>
              </a:ext>
            </a:extLst>
          </p:cNvPr>
          <p:cNvCxnSpPr>
            <a:cxnSpLocks/>
          </p:cNvCxnSpPr>
          <p:nvPr/>
        </p:nvCxnSpPr>
        <p:spPr>
          <a:xfrm flipV="1">
            <a:off x="14403387" y="12954000"/>
            <a:ext cx="0" cy="5334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656170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03" y="5029200"/>
            <a:ext cx="555034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>
                <a:solidFill>
                  <a:schemeClr val="tx1"/>
                </a:solidFill>
              </a:rPr>
              <a:t>3-</a:t>
            </a:r>
            <a:r>
              <a:rPr lang="fr-FR" sz="4000" dirty="0">
                <a:solidFill>
                  <a:schemeClr val="tx1"/>
                </a:solidFill>
              </a:rPr>
              <a:t>Le dépôt de la liste est confirmé à l’écran.</a:t>
            </a:r>
          </a:p>
          <a:p>
            <a:pPr marL="0" indent="0" algn="ctr">
              <a:buNone/>
            </a:pPr>
            <a:endParaRPr lang="fr-FR" sz="40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fr-FR" sz="4000" i="1" dirty="0">
                <a:solidFill>
                  <a:schemeClr val="tx1"/>
                </a:solidFill>
              </a:rPr>
              <a:t>Nota : </a:t>
            </a:r>
            <a:r>
              <a:rPr lang="fr-FR" sz="4000" dirty="0">
                <a:solidFill>
                  <a:schemeClr val="tx1"/>
                </a:solidFill>
              </a:rPr>
              <a:t>Une fois la liste déposée, le profil OS a toujours la possibilité de la retirer, ou bien de modifier le logo ainsi que la profession de foi.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Dépôt d’une candidature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5049251-F324-0ECB-1E3D-618F6E9AD55C}"/>
              </a:ext>
            </a:extLst>
          </p:cNvPr>
          <p:cNvSpPr/>
          <p:nvPr/>
        </p:nvSpPr>
        <p:spPr>
          <a:xfrm>
            <a:off x="396296" y="3240363"/>
            <a:ext cx="1981200" cy="1905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OS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9C6E8A9-FCF1-63D0-92D7-BBE6734DA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946" y="3240363"/>
            <a:ext cx="18623355" cy="1047563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16F064B-6FDB-D7EE-6B73-247B0F9E03CA}"/>
              </a:ext>
            </a:extLst>
          </p:cNvPr>
          <p:cNvCxnSpPr>
            <a:cxnSpLocks/>
          </p:cNvCxnSpPr>
          <p:nvPr/>
        </p:nvCxnSpPr>
        <p:spPr>
          <a:xfrm flipV="1">
            <a:off x="15698787" y="12039600"/>
            <a:ext cx="0" cy="5334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08CDF202-4CA1-226B-7A02-9B0CA779FE33}"/>
              </a:ext>
            </a:extLst>
          </p:cNvPr>
          <p:cNvCxnSpPr>
            <a:cxnSpLocks/>
          </p:cNvCxnSpPr>
          <p:nvPr/>
        </p:nvCxnSpPr>
        <p:spPr>
          <a:xfrm flipH="1">
            <a:off x="14936787" y="8229600"/>
            <a:ext cx="10668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0D000794-F1B0-5343-AF6C-73180A2AB3AF}"/>
              </a:ext>
            </a:extLst>
          </p:cNvPr>
          <p:cNvCxnSpPr>
            <a:cxnSpLocks/>
          </p:cNvCxnSpPr>
          <p:nvPr/>
        </p:nvCxnSpPr>
        <p:spPr>
          <a:xfrm flipH="1">
            <a:off x="14936787" y="8686800"/>
            <a:ext cx="10668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921165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5812" y="4626483"/>
            <a:ext cx="5945193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>
                <a:solidFill>
                  <a:schemeClr val="tx1"/>
                </a:solidFill>
              </a:rPr>
              <a:t>Chaque modification de la candidature est inscrite dans l’historique des modifications</a:t>
            </a:r>
            <a:endParaRPr lang="fr-FR" sz="4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Dépôt d’une candidature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540C2E1-4E35-5440-931B-CC40E1350220}"/>
              </a:ext>
            </a:extLst>
          </p:cNvPr>
          <p:cNvSpPr/>
          <p:nvPr/>
        </p:nvSpPr>
        <p:spPr>
          <a:xfrm>
            <a:off x="2469361" y="3216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5049251-F324-0ECB-1E3D-618F6E9AD55C}"/>
              </a:ext>
            </a:extLst>
          </p:cNvPr>
          <p:cNvSpPr/>
          <p:nvPr/>
        </p:nvSpPr>
        <p:spPr>
          <a:xfrm>
            <a:off x="396296" y="3240363"/>
            <a:ext cx="1981200" cy="1905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OS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9753FF9-26B7-BB2D-DB7D-F3FA2D923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3569" y="3240363"/>
            <a:ext cx="18623355" cy="104756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70856924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7695" y="5181600"/>
            <a:ext cx="19450594" cy="7366716"/>
          </a:xfrm>
        </p:spPr>
        <p:txBody>
          <a:bodyPr anchor="ctr">
            <a:normAutofit/>
          </a:bodyPr>
          <a:lstStyle/>
          <a:p>
            <a:pPr marL="0" indent="0" algn="ctr">
              <a:spcBef>
                <a:spcPts val="1800"/>
              </a:spcBef>
              <a:buNone/>
            </a:pPr>
            <a:r>
              <a:rPr lang="fr-FR" sz="6000" b="1" dirty="0">
                <a:latin typeface="Calibri" panose="020F0502020204030204" pitchFamily="34" charset="0"/>
                <a:cs typeface="Calibri" panose="020F0502020204030204" pitchFamily="34" charset="0"/>
              </a:rPr>
              <a:t>1. Illustrations de l’espace de gestion des candidatures</a:t>
            </a:r>
          </a:p>
          <a:p>
            <a:pPr marL="0" indent="0" algn="ctr">
              <a:spcBef>
                <a:spcPts val="1800"/>
              </a:spcBef>
              <a:buNone/>
            </a:pPr>
            <a:endParaRPr lang="fr-FR" sz="6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spcBef>
                <a:spcPts val="1800"/>
              </a:spcBef>
              <a:buNone/>
            </a:pPr>
            <a:r>
              <a:rPr lang="fr-FR" sz="6000" b="1" i="1" dirty="0">
                <a:solidFill>
                  <a:schemeClr val="dk1"/>
                </a:solidFill>
                <a:latin typeface="Calibri" panose="020F0502020204030204" pitchFamily="34" charset="0"/>
                <a:ea typeface="Source Sans Pro ExtraLight"/>
                <a:cs typeface="Calibri" panose="020F0502020204030204" pitchFamily="34" charset="0"/>
                <a:sym typeface="Source Sans Pro ExtraLight"/>
              </a:rPr>
              <a:t>E</a:t>
            </a:r>
            <a:r>
              <a:rPr lang="fr-FR" sz="6000" b="1" i="1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Source Sans Pro ExtraLight"/>
                <a:cs typeface="Calibri" panose="020F0502020204030204" pitchFamily="34" charset="0"/>
                <a:sym typeface="Source Sans Pro ExtraLight"/>
              </a:rPr>
              <a:t>/</a:t>
            </a:r>
            <a:r>
              <a:rPr lang="fr-FR" sz="6000" b="1" i="1" u="none" strike="noStrike" cap="none" dirty="0">
                <a:solidFill>
                  <a:schemeClr val="dk1"/>
                </a:solidFill>
                <a:latin typeface="Calibri (Corps)"/>
                <a:ea typeface="Source Sans Pro ExtraLight"/>
                <a:cs typeface="Source Sans Pro ExtraLight"/>
                <a:sym typeface="Source Sans Pro ExtraLight"/>
              </a:rPr>
              <a:t>Contrôle de conformité</a:t>
            </a:r>
            <a:endParaRPr lang="fr-FR" sz="4000" b="1" i="1" u="none" strike="noStrike" cap="none" dirty="0">
              <a:solidFill>
                <a:schemeClr val="dk1"/>
              </a:solidFill>
              <a:latin typeface="Source Sans Pro ExtraLight"/>
              <a:ea typeface="Source Sans Pro ExtraLight"/>
              <a:cs typeface="Source Sans Pro ExtraLight"/>
              <a:sym typeface="Source Sans Pro Extra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lang="fr-FR" sz="6000" b="1" dirty="0"/>
          </a:p>
          <a:p>
            <a:pPr marL="0" indent="0">
              <a:buNone/>
            </a:pP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380814118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735" y="6005967"/>
            <a:ext cx="5533101" cy="7888310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fr-FR" sz="4000" b="1" dirty="0"/>
              <a:t>Pour effectuer le contrôle de conformité, il faut :</a:t>
            </a:r>
          </a:p>
          <a:p>
            <a:pPr marL="0" indent="0" algn="ctr">
              <a:buNone/>
            </a:pPr>
            <a:r>
              <a:rPr lang="fr-FR" sz="4000" b="1" dirty="0"/>
              <a:t>1-</a:t>
            </a:r>
            <a:r>
              <a:rPr lang="fr-FR" sz="4000" dirty="0"/>
              <a:t>Cliquer sur le bouton valider(</a:t>
            </a:r>
            <a:r>
              <a:rPr lang="fr-FR" sz="4000" i="1" dirty="0"/>
              <a:t>coches</a:t>
            </a:r>
            <a:r>
              <a:rPr lang="fr-FR" sz="4000" dirty="0"/>
              <a:t>) ou invalider (</a:t>
            </a:r>
            <a:r>
              <a:rPr lang="fr-FR" sz="4000" i="1" dirty="0"/>
              <a:t>croix</a:t>
            </a:r>
            <a:r>
              <a:rPr lang="fr-FR" sz="4000" dirty="0"/>
              <a:t>) à droite de chaque champ. </a:t>
            </a:r>
          </a:p>
          <a:p>
            <a:pPr marL="0" indent="0" algn="ctr">
              <a:buNone/>
            </a:pPr>
            <a:r>
              <a:rPr lang="fr-FR" sz="4000" b="1" dirty="0"/>
              <a:t>2-</a:t>
            </a:r>
            <a:r>
              <a:rPr lang="fr-FR" sz="4000" dirty="0"/>
              <a:t>Cliquer sur le bouton « Valider la conformité » ou bien « Refuser la demande », qui ne sont activés qu’une fois le contrôle de chaque champ finalisé.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Contrôle de conformité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540C2E1-4E35-5440-931B-CC40E1350220}"/>
              </a:ext>
            </a:extLst>
          </p:cNvPr>
          <p:cNvSpPr/>
          <p:nvPr/>
        </p:nvSpPr>
        <p:spPr>
          <a:xfrm>
            <a:off x="1959685" y="3429000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DEAA6F5-60EB-86A1-31FF-2F9A6244E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1447" y="3194864"/>
            <a:ext cx="18704242" cy="1052113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6CE0EA2F-6F04-A8AD-5FC5-5664A68B98FF}"/>
              </a:ext>
            </a:extLst>
          </p:cNvPr>
          <p:cNvCxnSpPr>
            <a:cxnSpLocks/>
          </p:cNvCxnSpPr>
          <p:nvPr/>
        </p:nvCxnSpPr>
        <p:spPr>
          <a:xfrm flipH="1">
            <a:off x="17222787" y="6477000"/>
            <a:ext cx="10668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9778CE07-494C-4384-F200-0FA9B64CAE26}"/>
              </a:ext>
            </a:extLst>
          </p:cNvPr>
          <p:cNvCxnSpPr>
            <a:cxnSpLocks/>
          </p:cNvCxnSpPr>
          <p:nvPr/>
        </p:nvCxnSpPr>
        <p:spPr>
          <a:xfrm flipH="1">
            <a:off x="17222787" y="6005967"/>
            <a:ext cx="10668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18A0EC42-48D4-428A-E95F-C61CD91898B4}"/>
              </a:ext>
            </a:extLst>
          </p:cNvPr>
          <p:cNvCxnSpPr>
            <a:cxnSpLocks/>
          </p:cNvCxnSpPr>
          <p:nvPr/>
        </p:nvCxnSpPr>
        <p:spPr>
          <a:xfrm flipV="1">
            <a:off x="13793787" y="11887200"/>
            <a:ext cx="0" cy="6096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5C4440C5-3439-AFFD-FA24-4360649BD6B6}"/>
              </a:ext>
            </a:extLst>
          </p:cNvPr>
          <p:cNvCxnSpPr>
            <a:cxnSpLocks/>
          </p:cNvCxnSpPr>
          <p:nvPr/>
        </p:nvCxnSpPr>
        <p:spPr>
          <a:xfrm flipV="1">
            <a:off x="14936787" y="11887200"/>
            <a:ext cx="0" cy="6096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ABE694C5-7630-41A6-FF03-9352B98C3566}"/>
              </a:ext>
            </a:extLst>
          </p:cNvPr>
          <p:cNvCxnSpPr>
            <a:cxnSpLocks/>
          </p:cNvCxnSpPr>
          <p:nvPr/>
        </p:nvCxnSpPr>
        <p:spPr>
          <a:xfrm flipH="1">
            <a:off x="18441987" y="10972800"/>
            <a:ext cx="10668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EB607E0-DAA7-C540-C6E7-3B753D949D6D}"/>
              </a:ext>
            </a:extLst>
          </p:cNvPr>
          <p:cNvCxnSpPr>
            <a:cxnSpLocks/>
          </p:cNvCxnSpPr>
          <p:nvPr/>
        </p:nvCxnSpPr>
        <p:spPr>
          <a:xfrm flipH="1">
            <a:off x="18441987" y="10591800"/>
            <a:ext cx="10668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FF5C6B28-4B16-3B73-4E78-25EA3F948ED1}"/>
              </a:ext>
            </a:extLst>
          </p:cNvPr>
          <p:cNvCxnSpPr>
            <a:cxnSpLocks/>
          </p:cNvCxnSpPr>
          <p:nvPr/>
        </p:nvCxnSpPr>
        <p:spPr>
          <a:xfrm flipH="1">
            <a:off x="17298987" y="6858000"/>
            <a:ext cx="10668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C9343DF5-0285-F912-044E-6C823A6E3ED3}"/>
              </a:ext>
            </a:extLst>
          </p:cNvPr>
          <p:cNvCxnSpPr>
            <a:cxnSpLocks/>
          </p:cNvCxnSpPr>
          <p:nvPr/>
        </p:nvCxnSpPr>
        <p:spPr>
          <a:xfrm flipH="1">
            <a:off x="17222787" y="7391400"/>
            <a:ext cx="10668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9952123B-9651-8002-3374-49F2C269AD87}"/>
              </a:ext>
            </a:extLst>
          </p:cNvPr>
          <p:cNvCxnSpPr>
            <a:cxnSpLocks/>
          </p:cNvCxnSpPr>
          <p:nvPr/>
        </p:nvCxnSpPr>
        <p:spPr>
          <a:xfrm flipH="1">
            <a:off x="18441987" y="9677400"/>
            <a:ext cx="10668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9C5AE053-90F6-98B3-BF02-00BDE1A4B0F3}"/>
              </a:ext>
            </a:extLst>
          </p:cNvPr>
          <p:cNvCxnSpPr>
            <a:cxnSpLocks/>
          </p:cNvCxnSpPr>
          <p:nvPr/>
        </p:nvCxnSpPr>
        <p:spPr>
          <a:xfrm flipH="1">
            <a:off x="18441987" y="10134600"/>
            <a:ext cx="10668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972406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68" y="5623941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Si un champ est invalidé, une zones de texte apparaît, permettant de commenter l’invalidation.</a:t>
            </a:r>
          </a:p>
          <a:p>
            <a:pPr marL="0" indent="0" algn="ctr">
              <a:buNone/>
            </a:pPr>
            <a:r>
              <a:rPr lang="fr-FR" sz="4000" dirty="0"/>
              <a:t>Les commentaires ne sont visibles des profils OS concernés qu’une fois le statut global de la candidature validé.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Contrôle de conformité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540C2E1-4E35-5440-931B-CC40E1350220}"/>
              </a:ext>
            </a:extLst>
          </p:cNvPr>
          <p:cNvSpPr/>
          <p:nvPr/>
        </p:nvSpPr>
        <p:spPr>
          <a:xfrm>
            <a:off x="1959685" y="3675624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6060E4-232B-BDBF-7141-3785EC7B2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5075" y="3181482"/>
            <a:ext cx="18728032" cy="1053451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3926864-B0BA-2035-9C70-FA6DA402DF77}"/>
              </a:ext>
            </a:extLst>
          </p:cNvPr>
          <p:cNvCxnSpPr>
            <a:cxnSpLocks/>
          </p:cNvCxnSpPr>
          <p:nvPr/>
        </p:nvCxnSpPr>
        <p:spPr>
          <a:xfrm flipH="1">
            <a:off x="19127787" y="7391400"/>
            <a:ext cx="10668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AB0F4428-DFC8-54A9-549A-85D099209F7C}"/>
              </a:ext>
            </a:extLst>
          </p:cNvPr>
          <p:cNvCxnSpPr>
            <a:cxnSpLocks/>
          </p:cNvCxnSpPr>
          <p:nvPr/>
        </p:nvCxnSpPr>
        <p:spPr>
          <a:xfrm flipH="1">
            <a:off x="19281774" y="10134600"/>
            <a:ext cx="10668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9354636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43" y="4861357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La présence de champs invalidés active le bouton « Refuser la demande »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Contrôle de conformité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540C2E1-4E35-5440-931B-CC40E1350220}"/>
              </a:ext>
            </a:extLst>
          </p:cNvPr>
          <p:cNvSpPr/>
          <p:nvPr/>
        </p:nvSpPr>
        <p:spPr>
          <a:xfrm>
            <a:off x="1959685" y="3675624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F621770-191C-079E-4D09-B6ED2014B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987" y="3194864"/>
            <a:ext cx="18741188" cy="1054191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C685F805-38F0-CC02-C935-40BEAEF47464}"/>
              </a:ext>
            </a:extLst>
          </p:cNvPr>
          <p:cNvCxnSpPr>
            <a:cxnSpLocks/>
          </p:cNvCxnSpPr>
          <p:nvPr/>
        </p:nvCxnSpPr>
        <p:spPr>
          <a:xfrm flipV="1">
            <a:off x="15241587" y="11811000"/>
            <a:ext cx="0" cy="6858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925523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B3DC60F-8F1D-E5FF-7B7B-49B67569E1F8}"/>
              </a:ext>
            </a:extLst>
          </p:cNvPr>
          <p:cNvSpPr txBox="1"/>
          <p:nvPr/>
        </p:nvSpPr>
        <p:spPr>
          <a:xfrm>
            <a:off x="-40114" y="1181932"/>
            <a:ext cx="121951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Source Sans Pro ExtraLight"/>
              <a:buNone/>
            </a:pPr>
            <a:r>
              <a:rPr lang="fr-FR" sz="4800" b="1" i="0" u="none" strike="noStrike" cap="none" dirty="0">
                <a:solidFill>
                  <a:schemeClr val="bg1"/>
                </a:solidFill>
                <a:latin typeface="Source Sans Pro ExtraLight"/>
                <a:ea typeface="Source Sans Pro ExtraLight"/>
                <a:cs typeface="Source Sans Pro ExtraLight"/>
                <a:sym typeface="Source Sans Pro ExtraLight"/>
              </a:rPr>
              <a:t>Présentation des différe</a:t>
            </a:r>
            <a:r>
              <a:rPr lang="fr-FR" b="1" dirty="0">
                <a:solidFill>
                  <a:schemeClr val="bg1"/>
                </a:solidFill>
                <a:latin typeface="Source Sans Pro ExtraLight"/>
                <a:ea typeface="Source Sans Pro ExtraLight"/>
                <a:cs typeface="Source Sans Pro ExtraLight"/>
                <a:sym typeface="Source Sans Pro ExtraLight"/>
              </a:rPr>
              <a:t>nts profils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7" name="Google Shape;238;p39">
            <a:extLst>
              <a:ext uri="{FF2B5EF4-FFF2-40B4-BE49-F238E27FC236}">
                <a16:creationId xmlns:a16="http://schemas.microsoft.com/office/drawing/2014/main" id="{D822A487-596D-FF36-8C2E-D0CBE7673DF4}"/>
              </a:ext>
            </a:extLst>
          </p:cNvPr>
          <p:cNvSpPr txBox="1"/>
          <p:nvPr/>
        </p:nvSpPr>
        <p:spPr>
          <a:xfrm>
            <a:off x="1982783" y="9672014"/>
            <a:ext cx="204216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50" tIns="121925" rIns="243850" bIns="121925" anchor="t" anchorCtr="0">
            <a:noAutofit/>
          </a:bodyPr>
          <a:lstStyle/>
          <a:p>
            <a:pPr algn="ctr"/>
            <a:r>
              <a:rPr lang="fr-FR" sz="3600" b="1" dirty="0"/>
              <a:t>Le rôle des quatre profils </a:t>
            </a:r>
            <a:r>
              <a:rPr lang="fr-FR" sz="3600" b="1" u="sng" dirty="0"/>
              <a:t>au sein du module de gestion des candidatures</a:t>
            </a:r>
            <a:r>
              <a:rPr lang="fr-FR" sz="3600" b="1" dirty="0"/>
              <a:t> :</a:t>
            </a:r>
          </a:p>
          <a:p>
            <a:pPr algn="ctr"/>
            <a:r>
              <a:rPr lang="fr-FR" b="1" u="sng" dirty="0"/>
              <a:t> </a:t>
            </a:r>
          </a:p>
          <a:p>
            <a:pPr algn="ctr"/>
            <a:r>
              <a:rPr lang="fr-FR" sz="3200" b="1" dirty="0"/>
              <a:t>Les profils OS</a:t>
            </a:r>
            <a:r>
              <a:rPr lang="fr-FR" sz="3200" dirty="0"/>
              <a:t> (central et local) </a:t>
            </a:r>
            <a:r>
              <a:rPr lang="fr-FR" sz="3200" b="1" dirty="0"/>
              <a:t>déposent les listes de candidats et pièces attachées.</a:t>
            </a:r>
            <a:br>
              <a:rPr lang="fr-FR" sz="3200" b="1" dirty="0"/>
            </a:br>
            <a:r>
              <a:rPr lang="fr-FR" sz="3200" dirty="0"/>
              <a:t>Les OS centrales et locales ont les mêmes droits, mais sur un périmètre différent.</a:t>
            </a:r>
          </a:p>
          <a:p>
            <a:pPr algn="ctr"/>
            <a:endParaRPr lang="fr-FR" sz="3200" b="1" dirty="0"/>
          </a:p>
          <a:p>
            <a:pPr algn="ctr"/>
            <a:r>
              <a:rPr lang="fr-FR" sz="3200" b="1" dirty="0"/>
              <a:t>Les profils DRH </a:t>
            </a:r>
            <a:r>
              <a:rPr lang="fr-FR" sz="3200" dirty="0"/>
              <a:t>(central et local) </a:t>
            </a:r>
            <a:r>
              <a:rPr lang="fr-FR" sz="3200" b="1" dirty="0"/>
              <a:t>contrôlent les données déposées.</a:t>
            </a:r>
          </a:p>
          <a:p>
            <a:pPr algn="ctr"/>
            <a:r>
              <a:rPr lang="fr-FR" sz="3200" dirty="0"/>
              <a:t>Les DRH centrales et locales ont les mêmes droits, mais sur un périmètre différent.</a:t>
            </a:r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02724E97-0A13-A9E0-846A-2E5F61202D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7233160"/>
              </p:ext>
            </p:extLst>
          </p:nvPr>
        </p:nvGraphicFramePr>
        <p:xfrm>
          <a:off x="6723587" y="4244168"/>
          <a:ext cx="10939992" cy="5132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lèche : gauche 4">
            <a:extLst>
              <a:ext uri="{FF2B5EF4-FFF2-40B4-BE49-F238E27FC236}">
                <a16:creationId xmlns:a16="http://schemas.microsoft.com/office/drawing/2014/main" id="{62BA081A-211F-A00F-1E19-EDA57B4ED84A}"/>
              </a:ext>
            </a:extLst>
          </p:cNvPr>
          <p:cNvSpPr/>
          <p:nvPr/>
        </p:nvSpPr>
        <p:spPr>
          <a:xfrm>
            <a:off x="17070387" y="4855056"/>
            <a:ext cx="6717777" cy="3194866"/>
          </a:xfrm>
          <a:prstGeom prst="lef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b="1" dirty="0"/>
          </a:p>
          <a:p>
            <a:pPr algn="ctr"/>
            <a:r>
              <a:rPr lang="fr-FR" sz="3600" b="1" dirty="0"/>
              <a:t>Droits locaux : </a:t>
            </a:r>
            <a:r>
              <a:rPr lang="fr-FR" sz="3600" dirty="0"/>
              <a:t>accès limité à une partie des scrutins</a:t>
            </a:r>
          </a:p>
          <a:p>
            <a:pPr algn="ctr"/>
            <a:endParaRPr lang="fr-FR" dirty="0"/>
          </a:p>
        </p:txBody>
      </p:sp>
      <p:sp>
        <p:nvSpPr>
          <p:cNvPr id="20" name="Flèche : gauche 19">
            <a:extLst>
              <a:ext uri="{FF2B5EF4-FFF2-40B4-BE49-F238E27FC236}">
                <a16:creationId xmlns:a16="http://schemas.microsoft.com/office/drawing/2014/main" id="{10ED1301-BD30-6FF7-E5D4-6843A43D0DC4}"/>
              </a:ext>
            </a:extLst>
          </p:cNvPr>
          <p:cNvSpPr/>
          <p:nvPr/>
        </p:nvSpPr>
        <p:spPr>
          <a:xfrm rot="10800000">
            <a:off x="599011" y="4899332"/>
            <a:ext cx="6717777" cy="3194866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2C41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b="1" dirty="0"/>
          </a:p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B1B123B-C607-B5C5-8BE4-B48D63E8DEE4}"/>
              </a:ext>
            </a:extLst>
          </p:cNvPr>
          <p:cNvSpPr txBox="1"/>
          <p:nvPr/>
        </p:nvSpPr>
        <p:spPr>
          <a:xfrm>
            <a:off x="939456" y="5840872"/>
            <a:ext cx="518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Droits centraux : </a:t>
            </a:r>
            <a:r>
              <a:rPr lang="fr-FR" sz="3600" dirty="0">
                <a:solidFill>
                  <a:schemeClr val="bg1"/>
                </a:solidFill>
              </a:rPr>
              <a:t>accès à l’ensemble des scrutins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13844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22" y="4883397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Le refus de la demande est confirmé à l’écran, et envoie automatiquement un email de notification aux profils OS concernés.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Contrôle de conformité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540C2E1-4E35-5440-931B-CC40E1350220}"/>
              </a:ext>
            </a:extLst>
          </p:cNvPr>
          <p:cNvSpPr/>
          <p:nvPr/>
        </p:nvSpPr>
        <p:spPr>
          <a:xfrm>
            <a:off x="1837072" y="3675624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67615E8-EB8E-72B7-C612-ED530D21A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375" y="3194864"/>
            <a:ext cx="18704242" cy="1052113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CCD454DF-C1A2-B4F1-71E0-F7E314E46AF4}"/>
              </a:ext>
            </a:extLst>
          </p:cNvPr>
          <p:cNvCxnSpPr>
            <a:cxnSpLocks/>
          </p:cNvCxnSpPr>
          <p:nvPr/>
        </p:nvCxnSpPr>
        <p:spPr>
          <a:xfrm flipH="1">
            <a:off x="18594387" y="5105400"/>
            <a:ext cx="10668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0247941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72" y="5575951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Lorsqu’une candidature est refusée :</a:t>
            </a:r>
          </a:p>
          <a:p>
            <a:pPr marL="0" indent="0" algn="ctr">
              <a:buNone/>
            </a:pPr>
            <a:r>
              <a:rPr lang="fr-FR" sz="4000" dirty="0"/>
              <a:t>-La candidature est à nouveau modifiable par les profils OS concernés</a:t>
            </a:r>
          </a:p>
          <a:p>
            <a:pPr marL="0" indent="0" algn="ctr">
              <a:buNone/>
            </a:pPr>
            <a:r>
              <a:rPr lang="fr-FR" sz="4000" dirty="0"/>
              <a:t>-Les commentaires renseignés lors du refus de la candidature apparaissent à droite des champs concernés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Contrôle de conformité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27ADB8D-F874-A9DA-9C99-5C9670865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143" y="3181482"/>
            <a:ext cx="18728032" cy="105345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6CE8D48-634E-50C1-44A3-BECB4979A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599" y="3635975"/>
            <a:ext cx="1981372" cy="1902117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DB92EE66-9B62-9613-6E0B-ADC692782447}"/>
              </a:ext>
            </a:extLst>
          </p:cNvPr>
          <p:cNvCxnSpPr>
            <a:cxnSpLocks/>
          </p:cNvCxnSpPr>
          <p:nvPr/>
        </p:nvCxnSpPr>
        <p:spPr>
          <a:xfrm flipH="1">
            <a:off x="19356388" y="5048250"/>
            <a:ext cx="10668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7139FBE6-88E3-9D0E-471D-F80D5C731B39}"/>
              </a:ext>
            </a:extLst>
          </p:cNvPr>
          <p:cNvCxnSpPr>
            <a:cxnSpLocks/>
          </p:cNvCxnSpPr>
          <p:nvPr/>
        </p:nvCxnSpPr>
        <p:spPr>
          <a:xfrm flipH="1">
            <a:off x="18594387" y="7086600"/>
            <a:ext cx="10668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833031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9134" y="5538092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Après modification et enregistrement du brouillon, le profil OS a la possibilité de déposer à nouveau sa liste.</a:t>
            </a:r>
          </a:p>
          <a:p>
            <a:pPr marL="0" indent="0">
              <a:buNone/>
            </a:pPr>
            <a:endParaRPr lang="fr-FR" sz="4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Contrôle de conformité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6CE8D48-634E-50C1-44A3-BECB4979A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599" y="3635975"/>
            <a:ext cx="1981372" cy="190211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FD025F9-B8DC-2D2B-9A35-6309E161D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455" y="3194864"/>
            <a:ext cx="18862711" cy="1061027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53617125-0DC7-C69D-CD87-FAD1B9FDF2AC}"/>
              </a:ext>
            </a:extLst>
          </p:cNvPr>
          <p:cNvCxnSpPr>
            <a:cxnSpLocks/>
          </p:cNvCxnSpPr>
          <p:nvPr/>
        </p:nvCxnSpPr>
        <p:spPr>
          <a:xfrm flipV="1">
            <a:off x="14385924" y="13106400"/>
            <a:ext cx="0" cy="6096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70AEFB31-CB13-08C8-4E37-955BE9A0314F}"/>
              </a:ext>
            </a:extLst>
          </p:cNvPr>
          <p:cNvCxnSpPr>
            <a:cxnSpLocks/>
          </p:cNvCxnSpPr>
          <p:nvPr/>
        </p:nvCxnSpPr>
        <p:spPr>
          <a:xfrm flipH="1">
            <a:off x="16079787" y="5105400"/>
            <a:ext cx="10668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183624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735" y="52578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Le dépôt de la liste engendre :</a:t>
            </a:r>
          </a:p>
          <a:p>
            <a:pPr marL="0" indent="0" algn="ctr">
              <a:buNone/>
            </a:pPr>
            <a:r>
              <a:rPr lang="fr-FR" sz="4000" dirty="0"/>
              <a:t>-le changement de statut de la liste, qui apparaît désormais comme « déposée »</a:t>
            </a:r>
          </a:p>
          <a:p>
            <a:pPr marL="0" indent="0" algn="ctr">
              <a:buNone/>
            </a:pPr>
            <a:r>
              <a:rPr lang="fr-FR" sz="4000" dirty="0"/>
              <a:t>-l’apparition d’un message de confirmation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Contrôle de conformité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6CE8D48-634E-50C1-44A3-BECB4979A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599" y="3635975"/>
            <a:ext cx="1981372" cy="190211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0ADCF0A-C284-37EA-5A8C-ED69139CD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570" y="3245417"/>
            <a:ext cx="18467401" cy="1038791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96A33972-EDAE-3737-A962-F9DEDBBC7CF4}"/>
              </a:ext>
            </a:extLst>
          </p:cNvPr>
          <p:cNvCxnSpPr>
            <a:cxnSpLocks/>
          </p:cNvCxnSpPr>
          <p:nvPr/>
        </p:nvCxnSpPr>
        <p:spPr>
          <a:xfrm flipH="1">
            <a:off x="16384587" y="5124450"/>
            <a:ext cx="10668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44806371-B2EE-1F16-E01C-AD5F36F13F8C}"/>
              </a:ext>
            </a:extLst>
          </p:cNvPr>
          <p:cNvCxnSpPr>
            <a:cxnSpLocks/>
          </p:cNvCxnSpPr>
          <p:nvPr/>
        </p:nvCxnSpPr>
        <p:spPr>
          <a:xfrm flipH="1">
            <a:off x="16710024" y="6019800"/>
            <a:ext cx="10668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022818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735" y="5700161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Le nouveau dépôt de la liste n’efface pas les précédents commentaires. </a:t>
            </a:r>
          </a:p>
          <a:p>
            <a:pPr marL="0" indent="0" algn="ctr">
              <a:buNone/>
            </a:pPr>
            <a:r>
              <a:rPr lang="fr-FR" sz="4000" dirty="0"/>
              <a:t>Ces derniers peuvent néanmoins être modifiés. </a:t>
            </a:r>
          </a:p>
          <a:p>
            <a:pPr marL="0" indent="0" algn="ctr">
              <a:buNone/>
            </a:pPr>
            <a:r>
              <a:rPr lang="fr-FR" sz="4000" dirty="0"/>
              <a:t>Dans le cas d’un changement de candidat, la zone de validation est réinitialisée.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Contrôle de conformité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540C2E1-4E35-5440-931B-CC40E1350220}"/>
              </a:ext>
            </a:extLst>
          </p:cNvPr>
          <p:cNvSpPr/>
          <p:nvPr/>
        </p:nvSpPr>
        <p:spPr>
          <a:xfrm>
            <a:off x="1959685" y="3675624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DF60032-D453-91C4-0A6C-2DED8A989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6836" y="3213934"/>
            <a:ext cx="18670339" cy="1050206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100E3DDF-CF46-C910-19E5-4D0463586ED7}"/>
              </a:ext>
            </a:extLst>
          </p:cNvPr>
          <p:cNvCxnSpPr>
            <a:cxnSpLocks/>
          </p:cNvCxnSpPr>
          <p:nvPr/>
        </p:nvCxnSpPr>
        <p:spPr>
          <a:xfrm flipH="1">
            <a:off x="18443574" y="10134600"/>
            <a:ext cx="10668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DF6D483E-A3DD-2C97-69F3-49CE49A93096}"/>
              </a:ext>
            </a:extLst>
          </p:cNvPr>
          <p:cNvCxnSpPr>
            <a:cxnSpLocks/>
          </p:cNvCxnSpPr>
          <p:nvPr/>
        </p:nvCxnSpPr>
        <p:spPr>
          <a:xfrm flipH="1">
            <a:off x="19127787" y="7391400"/>
            <a:ext cx="10668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3719204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868" y="5604891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Le profil DRH peut à nouveau valider ou invalider les différents champs soumis à son contrôle. </a:t>
            </a:r>
          </a:p>
          <a:p>
            <a:pPr marL="0" indent="0" algn="ctr">
              <a:buNone/>
            </a:pPr>
            <a:r>
              <a:rPr lang="fr-FR" sz="4000" dirty="0"/>
              <a:t>Si l’ensemble des champs est validé, le bouton « valider la conformité » devient actif.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Contrôle de conformité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540C2E1-4E35-5440-931B-CC40E1350220}"/>
              </a:ext>
            </a:extLst>
          </p:cNvPr>
          <p:cNvSpPr/>
          <p:nvPr/>
        </p:nvSpPr>
        <p:spPr>
          <a:xfrm>
            <a:off x="1959685" y="3675624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8E12173-C264-B21E-A25D-648AC3F85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6836" y="3213042"/>
            <a:ext cx="18671926" cy="1050295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6AF26685-25F4-58EA-FBC4-E4A398B9CD33}"/>
              </a:ext>
            </a:extLst>
          </p:cNvPr>
          <p:cNvCxnSpPr>
            <a:cxnSpLocks/>
          </p:cNvCxnSpPr>
          <p:nvPr/>
        </p:nvCxnSpPr>
        <p:spPr>
          <a:xfrm flipH="1">
            <a:off x="18462624" y="5105400"/>
            <a:ext cx="10668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8852C05E-581C-BA27-8807-64D63393CF18}"/>
              </a:ext>
            </a:extLst>
          </p:cNvPr>
          <p:cNvCxnSpPr>
            <a:cxnSpLocks/>
          </p:cNvCxnSpPr>
          <p:nvPr/>
        </p:nvCxnSpPr>
        <p:spPr>
          <a:xfrm flipV="1">
            <a:off x="13031787" y="11887200"/>
            <a:ext cx="0" cy="5334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083383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466" y="5763081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Une fois la conformité de la liste validée :</a:t>
            </a:r>
          </a:p>
          <a:p>
            <a:pPr marL="0" indent="0" algn="ctr">
              <a:buNone/>
            </a:pPr>
            <a:r>
              <a:rPr lang="fr-FR" sz="4000" dirty="0"/>
              <a:t>-le statut de cette liste devient « Conforme» </a:t>
            </a:r>
          </a:p>
          <a:p>
            <a:pPr marL="0" indent="0" algn="ctr">
              <a:buNone/>
            </a:pPr>
            <a:r>
              <a:rPr lang="fr-FR" sz="4000" dirty="0"/>
              <a:t>-un message de confirmation s’affiche en haut de la page</a:t>
            </a:r>
          </a:p>
          <a:p>
            <a:pPr marL="0" indent="0" algn="ctr">
              <a:buNone/>
            </a:pPr>
            <a:r>
              <a:rPr lang="fr-FR" sz="4000" dirty="0"/>
              <a:t>-Un email de notification est envoyé aux profils OS concernés</a:t>
            </a:r>
          </a:p>
          <a:p>
            <a:pPr marL="0" indent="0" algn="ctr">
              <a:buNone/>
            </a:pPr>
            <a:r>
              <a:rPr lang="fr-FR" sz="4000" dirty="0"/>
              <a:t>-Les boutons du contrôle d’éligibilité apparaissent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Contrôle de conformité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540C2E1-4E35-5440-931B-CC40E1350220}"/>
              </a:ext>
            </a:extLst>
          </p:cNvPr>
          <p:cNvSpPr/>
          <p:nvPr/>
        </p:nvSpPr>
        <p:spPr>
          <a:xfrm>
            <a:off x="1959685" y="3675624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78E5646-63D2-FECA-25FE-B0FEDF441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143" y="3181482"/>
            <a:ext cx="18728032" cy="1053451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C3270DAB-4F5D-9529-38F6-ED0C2ABFB806}"/>
              </a:ext>
            </a:extLst>
          </p:cNvPr>
          <p:cNvCxnSpPr>
            <a:cxnSpLocks/>
          </p:cNvCxnSpPr>
          <p:nvPr/>
        </p:nvCxnSpPr>
        <p:spPr>
          <a:xfrm flipH="1">
            <a:off x="18213387" y="5105400"/>
            <a:ext cx="10668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57DCE6B3-E1D2-ACCE-2A70-F7996F226530}"/>
              </a:ext>
            </a:extLst>
          </p:cNvPr>
          <p:cNvCxnSpPr>
            <a:cxnSpLocks/>
          </p:cNvCxnSpPr>
          <p:nvPr/>
        </p:nvCxnSpPr>
        <p:spPr>
          <a:xfrm flipH="1">
            <a:off x="16689387" y="6096000"/>
            <a:ext cx="10668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8540DDDD-37F6-312F-A8FC-BAF19BDE22BE}"/>
              </a:ext>
            </a:extLst>
          </p:cNvPr>
          <p:cNvCxnSpPr>
            <a:cxnSpLocks/>
          </p:cNvCxnSpPr>
          <p:nvPr/>
        </p:nvCxnSpPr>
        <p:spPr>
          <a:xfrm flipH="1">
            <a:off x="18462624" y="5561574"/>
            <a:ext cx="10668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892818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7695" y="5181600"/>
            <a:ext cx="19450594" cy="7366716"/>
          </a:xfrm>
        </p:spPr>
        <p:txBody>
          <a:bodyPr anchor="ctr">
            <a:normAutofit/>
          </a:bodyPr>
          <a:lstStyle/>
          <a:p>
            <a:pPr marL="0" indent="0" algn="ctr">
              <a:spcBef>
                <a:spcPts val="1800"/>
              </a:spcBef>
              <a:buNone/>
            </a:pPr>
            <a:r>
              <a:rPr lang="fr-FR" sz="6000" b="1" dirty="0">
                <a:latin typeface="Calibri" panose="020F0502020204030204" pitchFamily="34" charset="0"/>
                <a:cs typeface="Calibri" panose="020F0502020204030204" pitchFamily="34" charset="0"/>
              </a:rPr>
              <a:t>1. Illustrations de l’espace de gestion des candidatures</a:t>
            </a:r>
          </a:p>
          <a:p>
            <a:pPr marL="0" indent="0" algn="ctr">
              <a:spcBef>
                <a:spcPts val="1800"/>
              </a:spcBef>
              <a:buNone/>
            </a:pPr>
            <a:endParaRPr lang="fr-FR" sz="6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spcBef>
                <a:spcPts val="1800"/>
              </a:spcBef>
              <a:buNone/>
            </a:pPr>
            <a:r>
              <a:rPr lang="fr-FR" sz="6000" b="1" i="1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Source Sans Pro ExtraLight"/>
                <a:cs typeface="Calibri" panose="020F0502020204030204" pitchFamily="34" charset="0"/>
                <a:sym typeface="Source Sans Pro ExtraLight"/>
              </a:rPr>
              <a:t>F/</a:t>
            </a:r>
            <a:r>
              <a:rPr lang="fr-FR" sz="6000" b="1" i="1" u="none" strike="noStrike" cap="none" dirty="0">
                <a:solidFill>
                  <a:schemeClr val="dk1"/>
                </a:solidFill>
                <a:latin typeface="Calibri (Corps)"/>
                <a:ea typeface="Source Sans Pro ExtraLight"/>
                <a:cs typeface="Source Sans Pro ExtraLight"/>
                <a:sym typeface="Source Sans Pro ExtraLight"/>
              </a:rPr>
              <a:t>Contrôle d’éligibilité</a:t>
            </a:r>
            <a:endParaRPr lang="fr-FR" sz="4000" b="1" i="1" u="none" strike="noStrike" cap="none" dirty="0">
              <a:solidFill>
                <a:schemeClr val="dk1"/>
              </a:solidFill>
              <a:latin typeface="Source Sans Pro ExtraLight"/>
              <a:ea typeface="Source Sans Pro ExtraLight"/>
              <a:cs typeface="Source Sans Pro ExtraLight"/>
              <a:sym typeface="Source Sans Pro Extra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lang="fr-FR" sz="6000" b="1" dirty="0"/>
          </a:p>
          <a:p>
            <a:pPr marL="0" indent="0">
              <a:buNone/>
            </a:pP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4084742718"/>
      </p:ext>
    </p:extLst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953" y="5649102"/>
            <a:ext cx="5221858" cy="7888310"/>
          </a:xfrm>
        </p:spPr>
        <p:txBody>
          <a:bodyPr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fr-FR" sz="4000" b="1" dirty="0"/>
              <a:t>Pour refuser l’éligibilité de candidats d’une liste, il faut :</a:t>
            </a:r>
          </a:p>
          <a:p>
            <a:pPr marL="0" indent="0" algn="ctr">
              <a:buNone/>
            </a:pPr>
            <a:r>
              <a:rPr lang="fr-FR" sz="4000" b="1" dirty="0"/>
              <a:t>1-</a:t>
            </a:r>
            <a:r>
              <a:rPr lang="fr-FR" sz="4000" dirty="0"/>
              <a:t>Cliquer sur au moins une croix à côté des lignes de candidats</a:t>
            </a:r>
          </a:p>
          <a:p>
            <a:pPr marL="0" indent="0" algn="ctr">
              <a:buNone/>
            </a:pPr>
            <a:r>
              <a:rPr lang="fr-FR" sz="4000" b="1" dirty="0"/>
              <a:t>2-</a:t>
            </a:r>
            <a:r>
              <a:rPr lang="fr-FR" sz="4000" dirty="0"/>
              <a:t>Puis cliquer sur le bouton « Refuser la liste» en bas de page</a:t>
            </a:r>
          </a:p>
          <a:p>
            <a:pPr marL="0" indent="0" algn="ctr">
              <a:buNone/>
            </a:pPr>
            <a:r>
              <a:rPr lang="fr-FR" sz="4000" dirty="0"/>
              <a:t>Une zone de texte apparaît à côté d’un candidat déclaré non-éligible, afin de commenter cette décision.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Contrôle d’éligibilité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540C2E1-4E35-5440-931B-CC40E1350220}"/>
              </a:ext>
            </a:extLst>
          </p:cNvPr>
          <p:cNvSpPr/>
          <p:nvPr/>
        </p:nvSpPr>
        <p:spPr>
          <a:xfrm>
            <a:off x="1831282" y="3505200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1BA5BB4-3832-5346-4E90-064D9D52C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590" y="3194864"/>
            <a:ext cx="18746585" cy="1054495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FE4AD0B9-8399-5FD3-FF0B-C064E828E7C0}"/>
              </a:ext>
            </a:extLst>
          </p:cNvPr>
          <p:cNvCxnSpPr>
            <a:cxnSpLocks/>
          </p:cNvCxnSpPr>
          <p:nvPr/>
        </p:nvCxnSpPr>
        <p:spPr>
          <a:xfrm flipV="1">
            <a:off x="16460787" y="11582400"/>
            <a:ext cx="0" cy="6096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4B772023-8D1F-3B00-7263-BB5FDD6C6FC9}"/>
              </a:ext>
            </a:extLst>
          </p:cNvPr>
          <p:cNvCxnSpPr>
            <a:cxnSpLocks/>
          </p:cNvCxnSpPr>
          <p:nvPr/>
        </p:nvCxnSpPr>
        <p:spPr>
          <a:xfrm flipH="1">
            <a:off x="19356388" y="10287000"/>
            <a:ext cx="10668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0091534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929" y="6040624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3-</a:t>
            </a:r>
            <a:r>
              <a:rPr lang="fr-FR" sz="4000" dirty="0"/>
              <a:t>Si tous les commentaires sont remplis, le statut de la liste devient « Non recevable » </a:t>
            </a:r>
          </a:p>
          <a:p>
            <a:pPr marL="0" indent="0" algn="ctr">
              <a:buNone/>
            </a:pPr>
            <a:r>
              <a:rPr lang="fr-FR" sz="4000" b="1" dirty="0"/>
              <a:t>4-</a:t>
            </a:r>
            <a:r>
              <a:rPr lang="fr-FR" sz="4000" dirty="0"/>
              <a:t>Un message de confirmation s’affiche en haut de la page</a:t>
            </a:r>
          </a:p>
          <a:p>
            <a:pPr marL="0" indent="0" algn="ctr">
              <a:buNone/>
            </a:pPr>
            <a:r>
              <a:rPr lang="fr-FR" sz="4000" b="1" dirty="0"/>
              <a:t>5-</a:t>
            </a:r>
            <a:r>
              <a:rPr lang="fr-FR" sz="4000" dirty="0"/>
              <a:t>Les profils OS concernés sont informés par email</a:t>
            </a:r>
          </a:p>
          <a:p>
            <a:pPr marL="0" indent="0" algn="ctr">
              <a:buNone/>
            </a:pPr>
            <a:r>
              <a:rPr lang="fr-FR" sz="4000" dirty="0"/>
              <a:t>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Contrôle d’éligibilité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540C2E1-4E35-5440-931B-CC40E1350220}"/>
              </a:ext>
            </a:extLst>
          </p:cNvPr>
          <p:cNvSpPr/>
          <p:nvPr/>
        </p:nvSpPr>
        <p:spPr>
          <a:xfrm>
            <a:off x="1959685" y="3675624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8288D83-0BD7-974E-FF05-08A258A93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3030" y="3217423"/>
            <a:ext cx="18664136" cy="1049857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0F2654B3-7B37-6882-4CCB-239DCB91AAC1}"/>
              </a:ext>
            </a:extLst>
          </p:cNvPr>
          <p:cNvCxnSpPr>
            <a:cxnSpLocks/>
          </p:cNvCxnSpPr>
          <p:nvPr/>
        </p:nvCxnSpPr>
        <p:spPr>
          <a:xfrm flipH="1">
            <a:off x="19203987" y="10668000"/>
            <a:ext cx="10668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3C3CD14A-C3DC-DBD6-CF60-AEE3CEB13097}"/>
              </a:ext>
            </a:extLst>
          </p:cNvPr>
          <p:cNvCxnSpPr>
            <a:cxnSpLocks/>
          </p:cNvCxnSpPr>
          <p:nvPr/>
        </p:nvCxnSpPr>
        <p:spPr>
          <a:xfrm flipH="1">
            <a:off x="18289588" y="5105400"/>
            <a:ext cx="10668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15001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7695" y="5181600"/>
            <a:ext cx="19450594" cy="7366716"/>
          </a:xfrm>
        </p:spPr>
        <p:txBody>
          <a:bodyPr anchor="ctr">
            <a:normAutofit/>
          </a:bodyPr>
          <a:lstStyle/>
          <a:p>
            <a:pPr marL="0" indent="0" algn="ctr">
              <a:spcBef>
                <a:spcPts val="1800"/>
              </a:spcBef>
              <a:buNone/>
            </a:pPr>
            <a:r>
              <a:rPr lang="fr-FR" sz="6000" b="1" dirty="0">
                <a:latin typeface="Calibri" panose="020F0502020204030204" pitchFamily="34" charset="0"/>
                <a:cs typeface="Calibri" panose="020F0502020204030204" pitchFamily="34" charset="0"/>
              </a:rPr>
              <a:t>1. Illustrations de l’espace de gestion des candidatures</a:t>
            </a:r>
          </a:p>
          <a:p>
            <a:pPr marL="0" indent="0" algn="ctr">
              <a:spcBef>
                <a:spcPts val="1800"/>
              </a:spcBef>
              <a:buNone/>
            </a:pPr>
            <a:endParaRPr lang="fr-FR" sz="6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spcBef>
                <a:spcPts val="1800"/>
              </a:spcBef>
              <a:buNone/>
            </a:pPr>
            <a:r>
              <a:rPr lang="fr-FR" sz="6000" b="1" i="1" dirty="0">
                <a:solidFill>
                  <a:schemeClr val="dk1"/>
                </a:solidFill>
                <a:latin typeface="Calibri" panose="020F0502020204030204" pitchFamily="34" charset="0"/>
                <a:ea typeface="Source Sans Pro ExtraLight"/>
                <a:cs typeface="Calibri" panose="020F0502020204030204" pitchFamily="34" charset="0"/>
                <a:sym typeface="Source Sans Pro ExtraLight"/>
              </a:rPr>
              <a:t>B</a:t>
            </a:r>
            <a:r>
              <a:rPr lang="fr-FR" sz="6000" b="1" i="1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Source Sans Pro ExtraLight"/>
                <a:cs typeface="Calibri" panose="020F0502020204030204" pitchFamily="34" charset="0"/>
                <a:sym typeface="Source Sans Pro ExtraLight"/>
              </a:rPr>
              <a:t>/Connexion à l</a:t>
            </a:r>
            <a:r>
              <a:rPr lang="fr-FR" sz="6000" b="1" i="1" dirty="0">
                <a:solidFill>
                  <a:schemeClr val="dk1"/>
                </a:solidFill>
                <a:latin typeface="Calibri" panose="020F0502020204030204" pitchFamily="34" charset="0"/>
                <a:ea typeface="Source Sans Pro ExtraLight"/>
                <a:cs typeface="Calibri" panose="020F0502020204030204" pitchFamily="34" charset="0"/>
                <a:sym typeface="Source Sans Pro ExtraLight"/>
              </a:rPr>
              <a:t>’espace de gestion</a:t>
            </a:r>
            <a:endParaRPr lang="fr-FR" sz="4000" b="1" i="1" u="none" strike="noStrike" cap="none" dirty="0">
              <a:solidFill>
                <a:schemeClr val="dk1"/>
              </a:solidFill>
              <a:latin typeface="Source Sans Pro ExtraLight"/>
              <a:ea typeface="Source Sans Pro ExtraLight"/>
              <a:cs typeface="Source Sans Pro ExtraLight"/>
              <a:sym typeface="Source Sans Pro Extra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lang="fr-FR" sz="6000" b="1" dirty="0"/>
          </a:p>
          <a:p>
            <a:pPr marL="0" indent="0">
              <a:buNone/>
            </a:pP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1796157030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735" y="6005967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Suite au refus de l’éligibilité d’un ou plusieurs candidats, le profil OS concerné doit :</a:t>
            </a:r>
          </a:p>
          <a:p>
            <a:pPr marL="0" indent="0" algn="ctr">
              <a:buNone/>
            </a:pPr>
            <a:r>
              <a:rPr lang="fr-FR" sz="4000" b="1" dirty="0"/>
              <a:t>1-</a:t>
            </a:r>
            <a:r>
              <a:rPr lang="fr-FR" sz="4000" dirty="0"/>
              <a:t>Modifier les champs refusés lors du contrôle</a:t>
            </a:r>
          </a:p>
          <a:p>
            <a:pPr marL="0" indent="0" algn="ctr">
              <a:buNone/>
            </a:pPr>
            <a:r>
              <a:rPr lang="fr-FR" sz="4000" b="1" dirty="0"/>
              <a:t>2-</a:t>
            </a:r>
            <a:r>
              <a:rPr lang="fr-FR" sz="4000" dirty="0"/>
              <a:t> Enregistrer à nouveau le brouillon</a:t>
            </a:r>
          </a:p>
          <a:p>
            <a:pPr marL="0" indent="0" algn="ctr">
              <a:buNone/>
            </a:pPr>
            <a:r>
              <a:rPr lang="fr-FR" sz="4000" i="1" dirty="0"/>
              <a:t>Nota : </a:t>
            </a:r>
            <a:r>
              <a:rPr lang="fr-FR" sz="4000" dirty="0"/>
              <a:t>Seul le tableau est modifiable, le reste du formulaire ne peut plus être modifié.</a:t>
            </a:r>
          </a:p>
          <a:p>
            <a:pPr marL="0" indent="0" algn="ctr">
              <a:buNone/>
            </a:pPr>
            <a:endParaRPr lang="fr-FR" sz="4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Contrôle d’éligibilité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6CE8D48-634E-50C1-44A3-BECB4979A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599" y="3635975"/>
            <a:ext cx="1981372" cy="190211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DF7D1C1-B23F-A68F-DF87-D7148648F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147" y="3194864"/>
            <a:ext cx="18704242" cy="1052113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8F2CC694-1824-A422-DCC1-605AE3132E53}"/>
              </a:ext>
            </a:extLst>
          </p:cNvPr>
          <p:cNvCxnSpPr>
            <a:cxnSpLocks/>
          </p:cNvCxnSpPr>
          <p:nvPr/>
        </p:nvCxnSpPr>
        <p:spPr>
          <a:xfrm flipV="1">
            <a:off x="12498387" y="12496800"/>
            <a:ext cx="0" cy="6858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CFCD8E46-257D-5F72-97FD-8B7BBA57CD24}"/>
              </a:ext>
            </a:extLst>
          </p:cNvPr>
          <p:cNvCxnSpPr>
            <a:cxnSpLocks/>
          </p:cNvCxnSpPr>
          <p:nvPr/>
        </p:nvCxnSpPr>
        <p:spPr>
          <a:xfrm flipH="1">
            <a:off x="20158075" y="10363200"/>
            <a:ext cx="10668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293357"/>
      </p:ext>
    </p:extLst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735" y="4500886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3-</a:t>
            </a:r>
            <a:r>
              <a:rPr lang="fr-FR" sz="4000" dirty="0"/>
              <a:t>Une fois le brouillon enregistré, cliquer sur le bouton « Déposer la liste »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Contrôle d’éligibilité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6CE8D48-634E-50C1-44A3-BECB4979A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599" y="3635975"/>
            <a:ext cx="1981372" cy="190211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871BF67-7946-EC3D-AC69-BA2DBF6B8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821" y="3194864"/>
            <a:ext cx="18667296" cy="1050035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AD5037AF-4E7D-FAD6-FF88-5112D0ACA5EE}"/>
              </a:ext>
            </a:extLst>
          </p:cNvPr>
          <p:cNvCxnSpPr>
            <a:cxnSpLocks/>
          </p:cNvCxnSpPr>
          <p:nvPr/>
        </p:nvCxnSpPr>
        <p:spPr>
          <a:xfrm flipV="1">
            <a:off x="14403387" y="12954000"/>
            <a:ext cx="0" cy="6096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44196280-97F2-D5A2-071F-F0E16B42C2C1}"/>
              </a:ext>
            </a:extLst>
          </p:cNvPr>
          <p:cNvCxnSpPr>
            <a:cxnSpLocks/>
          </p:cNvCxnSpPr>
          <p:nvPr/>
        </p:nvCxnSpPr>
        <p:spPr>
          <a:xfrm flipH="1">
            <a:off x="16005698" y="5105400"/>
            <a:ext cx="10668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570060"/>
      </p:ext>
    </p:extLst>
  </p:cSld>
  <p:clrMapOvr>
    <a:masterClrMapping/>
  </p:clrMapOvr>
  <p:transition spd="slow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83709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Le statut de la liste devient « Conforme » et un message de confirmation s’affiche en haut de la page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Contrôle d’éligibilité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6CE8D48-634E-50C1-44A3-BECB4979A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136" y="3733800"/>
            <a:ext cx="1981372" cy="190211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DF2184E-A5E0-20FA-69EF-4933F1179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115" y="3194864"/>
            <a:ext cx="18862711" cy="1061027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CF133A3-38E1-9767-DE1F-4D3A07013555}"/>
              </a:ext>
            </a:extLst>
          </p:cNvPr>
          <p:cNvCxnSpPr>
            <a:cxnSpLocks/>
          </p:cNvCxnSpPr>
          <p:nvPr/>
        </p:nvCxnSpPr>
        <p:spPr>
          <a:xfrm flipH="1">
            <a:off x="16536987" y="6096000"/>
            <a:ext cx="10668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101A8D38-A2F3-BCFB-03B4-F1280C71161F}"/>
              </a:ext>
            </a:extLst>
          </p:cNvPr>
          <p:cNvCxnSpPr>
            <a:cxnSpLocks/>
          </p:cNvCxnSpPr>
          <p:nvPr/>
        </p:nvCxnSpPr>
        <p:spPr>
          <a:xfrm flipH="1">
            <a:off x="16921161" y="5067300"/>
            <a:ext cx="10668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031896"/>
      </p:ext>
    </p:extLst>
  </p:cSld>
  <p:clrMapOvr>
    <a:masterClrMapping/>
  </p:clrMapOvr>
  <p:transition spd="slow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" y="5832907"/>
            <a:ext cx="5533101" cy="7888310"/>
          </a:xfrm>
        </p:spPr>
        <p:txBody>
          <a:bodyPr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fr-FR" sz="4000" b="1" dirty="0"/>
              <a:t>Lorsque la liste de candidatures est à nouveau soumise au contrôle d’éligibilité :</a:t>
            </a:r>
          </a:p>
          <a:p>
            <a:pPr marL="0" indent="0" algn="ctr">
              <a:buNone/>
            </a:pPr>
            <a:r>
              <a:rPr lang="fr-FR" sz="4000" dirty="0"/>
              <a:t>-les modifications effectuées s’affichent,</a:t>
            </a:r>
          </a:p>
          <a:p>
            <a:pPr marL="0" indent="0" algn="ctr">
              <a:buNone/>
            </a:pPr>
            <a:r>
              <a:rPr lang="fr-FR" sz="4000" dirty="0"/>
              <a:t>-les coches vertes du précédent contrôle s’affichent également,</a:t>
            </a:r>
          </a:p>
          <a:p>
            <a:pPr marL="0" indent="0" algn="ctr">
              <a:buNone/>
            </a:pPr>
            <a:r>
              <a:rPr lang="fr-FR" sz="4000" dirty="0"/>
              <a:t>-tout comme les commentaires. </a:t>
            </a:r>
            <a:br>
              <a:rPr lang="fr-FR" sz="4000" dirty="0"/>
            </a:br>
            <a:r>
              <a:rPr lang="fr-FR" sz="4000" dirty="0"/>
              <a:t>Pour autant, si le candidat a été remplacé, la zone de validation est réinitialisée.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Contrôle d’éligibilité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F5513BC-B779-E137-1595-7301D3B73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924" y="3194864"/>
            <a:ext cx="18704242" cy="105211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01DC95C8-CA71-3853-AE17-3875D2FF3888}"/>
              </a:ext>
            </a:extLst>
          </p:cNvPr>
          <p:cNvSpPr/>
          <p:nvPr/>
        </p:nvSpPr>
        <p:spPr>
          <a:xfrm>
            <a:off x="1850862" y="3675624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</p:txBody>
      </p:sp>
    </p:spTree>
    <p:extLst>
      <p:ext uri="{BB962C8B-B14F-4D97-AF65-F5344CB8AC3E}">
        <p14:creationId xmlns:p14="http://schemas.microsoft.com/office/powerpoint/2010/main" val="4039060979"/>
      </p:ext>
    </p:extLst>
  </p:cSld>
  <p:clrMapOvr>
    <a:masterClrMapping/>
  </p:clrMapOvr>
  <p:transition spd="slow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97549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Le profil DRH peut alors :</a:t>
            </a:r>
          </a:p>
          <a:p>
            <a:pPr marL="0" indent="0" algn="ctr">
              <a:buNone/>
            </a:pPr>
            <a:r>
              <a:rPr lang="fr-FR" sz="4000" dirty="0"/>
              <a:t>-Valider les cases modifiées, puis cliquer sur le bouton « valider la liste », comme dans l’exemple ci-contre</a:t>
            </a:r>
          </a:p>
          <a:p>
            <a:pPr marL="0" indent="0" algn="ctr">
              <a:buNone/>
            </a:pPr>
            <a:r>
              <a:rPr lang="fr-FR" sz="4000" dirty="0"/>
              <a:t> -Ou bien cliquer à nouveau sur une croix rouge à côté d’un ou plusieurs candidats, puis cliquer sur le bouton « refuser la liste »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Contrôle d’éligibilité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1DC95C8-CA71-3853-AE17-3875D2FF3888}"/>
              </a:ext>
            </a:extLst>
          </p:cNvPr>
          <p:cNvSpPr/>
          <p:nvPr/>
        </p:nvSpPr>
        <p:spPr>
          <a:xfrm>
            <a:off x="1959685" y="3675624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9F7AABF-0414-CEA1-214D-BE276C263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455" y="3194864"/>
            <a:ext cx="18862711" cy="1061027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2484DA43-EBF3-EC51-A879-CC792797E433}"/>
              </a:ext>
            </a:extLst>
          </p:cNvPr>
          <p:cNvCxnSpPr>
            <a:cxnSpLocks/>
          </p:cNvCxnSpPr>
          <p:nvPr/>
        </p:nvCxnSpPr>
        <p:spPr>
          <a:xfrm>
            <a:off x="17832387" y="8686800"/>
            <a:ext cx="0" cy="6858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BEF24189-BCAA-4450-94F7-C68AB5EC537D}"/>
              </a:ext>
            </a:extLst>
          </p:cNvPr>
          <p:cNvCxnSpPr>
            <a:cxnSpLocks/>
          </p:cNvCxnSpPr>
          <p:nvPr/>
        </p:nvCxnSpPr>
        <p:spPr>
          <a:xfrm flipV="1">
            <a:off x="14860587" y="11658600"/>
            <a:ext cx="0" cy="9144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790258"/>
      </p:ext>
    </p:extLst>
  </p:cSld>
  <p:clrMapOvr>
    <a:masterClrMapping/>
  </p:clrMapOvr>
  <p:transition spd="slow"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222" y="587863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Après validation par le profil DRH :</a:t>
            </a:r>
          </a:p>
          <a:p>
            <a:pPr marL="0" indent="0" algn="ctr">
              <a:buNone/>
            </a:pPr>
            <a:r>
              <a:rPr lang="fr-FR" sz="4000" b="1" dirty="0"/>
              <a:t>1-</a:t>
            </a:r>
            <a:r>
              <a:rPr lang="fr-FR" sz="4000" dirty="0"/>
              <a:t>le statut de la liste devient « Validée», </a:t>
            </a:r>
          </a:p>
          <a:p>
            <a:pPr marL="0" indent="0" algn="ctr">
              <a:buNone/>
            </a:pPr>
            <a:r>
              <a:rPr lang="fr-FR" sz="4000" b="1" dirty="0"/>
              <a:t>2-</a:t>
            </a:r>
            <a:r>
              <a:rPr lang="fr-FR" sz="4000" dirty="0"/>
              <a:t>un message de confirmation s’affiche en haut de la page,</a:t>
            </a:r>
          </a:p>
          <a:p>
            <a:pPr marL="0" indent="0" algn="ctr">
              <a:buNone/>
            </a:pPr>
            <a:r>
              <a:rPr lang="fr-FR" sz="4000" b="1" dirty="0"/>
              <a:t>3-</a:t>
            </a:r>
            <a:r>
              <a:rPr lang="fr-FR" sz="4000" dirty="0"/>
              <a:t>un email de notification est envoyé aux profils OS concernés.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Contrôle d’éligibilité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1DC95C8-CA71-3853-AE17-3875D2FF3888}"/>
              </a:ext>
            </a:extLst>
          </p:cNvPr>
          <p:cNvSpPr/>
          <p:nvPr/>
        </p:nvSpPr>
        <p:spPr>
          <a:xfrm>
            <a:off x="1959685" y="3675624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54A8ABC-5684-4C26-19E8-28ADD6348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924" y="3194864"/>
            <a:ext cx="18704242" cy="1052113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860A2E80-A1D8-76BA-EC2C-D4E96AA81F25}"/>
              </a:ext>
            </a:extLst>
          </p:cNvPr>
          <p:cNvCxnSpPr>
            <a:cxnSpLocks/>
          </p:cNvCxnSpPr>
          <p:nvPr/>
        </p:nvCxnSpPr>
        <p:spPr>
          <a:xfrm flipH="1">
            <a:off x="16536987" y="6096000"/>
            <a:ext cx="10668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BCF4810F-5E80-3D67-BE4C-0199890D5BE5}"/>
              </a:ext>
            </a:extLst>
          </p:cNvPr>
          <p:cNvCxnSpPr>
            <a:cxnSpLocks/>
          </p:cNvCxnSpPr>
          <p:nvPr/>
        </p:nvCxnSpPr>
        <p:spPr>
          <a:xfrm flipH="1">
            <a:off x="16155987" y="5105400"/>
            <a:ext cx="10668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910610"/>
      </p:ext>
    </p:extLst>
  </p:cSld>
  <p:clrMapOvr>
    <a:masterClrMapping/>
  </p:clrMapOvr>
  <p:transition spd="slow">
    <p:wip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01" y="50292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En cas d’erreur, le profil DRH peut décider de revenir à l’étape du contrôle d’éligibilité, en cliquant sur le bouton « Retrait de validation »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Contrôle d’éligibilité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1DC95C8-CA71-3853-AE17-3875D2FF3888}"/>
              </a:ext>
            </a:extLst>
          </p:cNvPr>
          <p:cNvSpPr/>
          <p:nvPr/>
        </p:nvSpPr>
        <p:spPr>
          <a:xfrm>
            <a:off x="1959685" y="3675624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D7ABEEE-1666-2A2E-04B5-1200BC80E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933" y="3194864"/>
            <a:ext cx="18704242" cy="1052113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B07B4B83-A1DB-F1D2-6804-C098673F107F}"/>
              </a:ext>
            </a:extLst>
          </p:cNvPr>
          <p:cNvCxnSpPr>
            <a:cxnSpLocks/>
          </p:cNvCxnSpPr>
          <p:nvPr/>
        </p:nvCxnSpPr>
        <p:spPr>
          <a:xfrm flipH="1" flipV="1">
            <a:off x="14250987" y="11658600"/>
            <a:ext cx="17463" cy="78105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9627709"/>
      </p:ext>
    </p:extLst>
  </p:cSld>
  <p:clrMapOvr>
    <a:masterClrMapping/>
  </p:clrMapOvr>
  <p:transition spd="slow"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2578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Une fois la liste définitivement validée par le profil DRH :</a:t>
            </a:r>
          </a:p>
          <a:p>
            <a:pPr marL="0" indent="0" algn="ctr">
              <a:buNone/>
            </a:pPr>
            <a:r>
              <a:rPr lang="fr-FR" sz="4000" dirty="0"/>
              <a:t>Le profil OS concerné a la possibilité de mettre à jour le logo et la profession de foi jusqu’à la date butoir, mais ne peut plus retirer la liste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Contrôle d’éligibilité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6CE8D48-634E-50C1-44A3-BECB4979A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086" y="3635975"/>
            <a:ext cx="1981372" cy="190211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C7B8D3A-CAAC-24C2-509C-13D70CB1B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455" y="3194864"/>
            <a:ext cx="18862711" cy="1061027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934C4BED-D32D-F2B9-9821-3359F988FC58}"/>
              </a:ext>
            </a:extLst>
          </p:cNvPr>
          <p:cNvCxnSpPr>
            <a:cxnSpLocks/>
          </p:cNvCxnSpPr>
          <p:nvPr/>
        </p:nvCxnSpPr>
        <p:spPr>
          <a:xfrm flipH="1">
            <a:off x="20423188" y="5105400"/>
            <a:ext cx="10668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3AFE5CE8-A0C6-5E23-FEBA-480BCC6BFFB6}"/>
              </a:ext>
            </a:extLst>
          </p:cNvPr>
          <p:cNvCxnSpPr>
            <a:cxnSpLocks/>
          </p:cNvCxnSpPr>
          <p:nvPr/>
        </p:nvCxnSpPr>
        <p:spPr>
          <a:xfrm flipH="1">
            <a:off x="14957397" y="7696200"/>
            <a:ext cx="10668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D67164A2-F952-2612-8083-E52AF953A28D}"/>
              </a:ext>
            </a:extLst>
          </p:cNvPr>
          <p:cNvCxnSpPr>
            <a:cxnSpLocks/>
          </p:cNvCxnSpPr>
          <p:nvPr/>
        </p:nvCxnSpPr>
        <p:spPr>
          <a:xfrm flipH="1">
            <a:off x="14955810" y="8153400"/>
            <a:ext cx="10668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EBA34A3A-1E9D-DE83-1279-096B7F203FCE}"/>
              </a:ext>
            </a:extLst>
          </p:cNvPr>
          <p:cNvCxnSpPr>
            <a:cxnSpLocks/>
          </p:cNvCxnSpPr>
          <p:nvPr/>
        </p:nvCxnSpPr>
        <p:spPr>
          <a:xfrm flipH="1">
            <a:off x="14955810" y="8686800"/>
            <a:ext cx="10668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9F22AC3B-892F-9434-913B-9F377C878598}"/>
              </a:ext>
            </a:extLst>
          </p:cNvPr>
          <p:cNvCxnSpPr>
            <a:cxnSpLocks/>
          </p:cNvCxnSpPr>
          <p:nvPr/>
        </p:nvCxnSpPr>
        <p:spPr>
          <a:xfrm flipV="1">
            <a:off x="14174787" y="11734800"/>
            <a:ext cx="0" cy="7620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4241365"/>
      </p:ext>
    </p:extLst>
  </p:cSld>
  <p:clrMapOvr>
    <a:masterClrMapping/>
  </p:clrMapOvr>
  <p:transition spd="slow"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7695" y="5181600"/>
            <a:ext cx="19450594" cy="7366716"/>
          </a:xfrm>
        </p:spPr>
        <p:txBody>
          <a:bodyPr anchor="ctr">
            <a:normAutofit/>
          </a:bodyPr>
          <a:lstStyle/>
          <a:p>
            <a:pPr marL="0" indent="0" algn="ctr">
              <a:spcBef>
                <a:spcPts val="1800"/>
              </a:spcBef>
              <a:buNone/>
            </a:pPr>
            <a:r>
              <a:rPr lang="fr-FR" sz="6000" b="1" dirty="0">
                <a:latin typeface="Calibri" panose="020F0502020204030204" pitchFamily="34" charset="0"/>
                <a:cs typeface="Calibri" panose="020F0502020204030204" pitchFamily="34" charset="0"/>
              </a:rPr>
              <a:t>2.Illustrations de l’espace de gestion des utilisateurs</a:t>
            </a:r>
          </a:p>
          <a:p>
            <a:pPr marL="0" indent="0" algn="ctr">
              <a:spcBef>
                <a:spcPts val="1800"/>
              </a:spcBef>
              <a:buNone/>
            </a:pPr>
            <a:endParaRPr lang="fr-FR" sz="4000" b="1" i="1" u="none" strike="noStrike" cap="none" dirty="0">
              <a:solidFill>
                <a:schemeClr val="dk1"/>
              </a:solidFill>
              <a:latin typeface="Source Sans Pro ExtraLight"/>
              <a:ea typeface="Source Sans Pro ExtraLight"/>
              <a:cs typeface="Source Sans Pro ExtraLight"/>
              <a:sym typeface="Source Sans Pro Extra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lang="fr-FR" sz="6000" b="1" dirty="0"/>
          </a:p>
          <a:p>
            <a:pPr marL="0" indent="0">
              <a:buNone/>
            </a:pP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1603556444"/>
      </p:ext>
    </p:extLst>
  </p:cSld>
  <p:clrMapOvr>
    <a:masterClrMapping/>
  </p:clrMapOvr>
  <p:transition spd="slow">
    <p:wip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6091" y="5624026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L’espace de gestion des utilisateurs n’est accessible qu’aux profils de DRH centrales</a:t>
            </a:r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dirty="0"/>
              <a:t>Ci-contre la page d’accueil de l’espace de gestion des utilisateurs, accessible depuis l’onglet « Utilisateurs »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utilisateurs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7FEC946-E317-6E11-D65C-221ED2B51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375" y="3194864"/>
            <a:ext cx="18761948" cy="1055359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1EFAF4C5-A65E-8D47-01CE-58CB55DEF77E}"/>
              </a:ext>
            </a:extLst>
          </p:cNvPr>
          <p:cNvCxnSpPr>
            <a:cxnSpLocks/>
          </p:cNvCxnSpPr>
          <p:nvPr/>
        </p:nvCxnSpPr>
        <p:spPr>
          <a:xfrm flipV="1">
            <a:off x="11431587" y="4368118"/>
            <a:ext cx="0" cy="9144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32597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87" y="4172082"/>
            <a:ext cx="5181600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L’utilisateur se connecte à l’espace de gestion à l’aide de son </a:t>
            </a:r>
            <a:r>
              <a:rPr lang="fr-FR" sz="4000" b="1" dirty="0"/>
              <a:t>identifiant </a:t>
            </a:r>
            <a:r>
              <a:rPr lang="fr-FR" sz="4000" dirty="0"/>
              <a:t>et de son </a:t>
            </a:r>
            <a:r>
              <a:rPr lang="fr-FR" sz="4000" b="1" dirty="0"/>
              <a:t>mot de passe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C</a:t>
            </a:r>
            <a:r>
              <a:rPr lang="en-US" sz="4800" dirty="0" err="1">
                <a:solidFill>
                  <a:schemeClr val="bg1"/>
                </a:solidFill>
              </a:rPr>
              <a:t>onnexion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à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l’espace</a:t>
            </a:r>
            <a:r>
              <a:rPr lang="en-US" sz="4800" dirty="0">
                <a:solidFill>
                  <a:schemeClr val="bg1"/>
                </a:solidFill>
              </a:rPr>
              <a:t> de </a:t>
            </a:r>
            <a:r>
              <a:rPr lang="en-US" sz="4800" dirty="0" err="1">
                <a:solidFill>
                  <a:schemeClr val="bg1"/>
                </a:solidFill>
              </a:rPr>
              <a:t>gestion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D390486-54C2-06DC-EE6F-EEE121567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924" y="3194864"/>
            <a:ext cx="18704242" cy="1052113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87B67D8A-70CF-65B6-7C22-F13D8151310C}"/>
              </a:ext>
            </a:extLst>
          </p:cNvPr>
          <p:cNvCxnSpPr/>
          <p:nvPr/>
        </p:nvCxnSpPr>
        <p:spPr>
          <a:xfrm>
            <a:off x="15393987" y="7848600"/>
            <a:ext cx="838724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5CED6F75-31DE-D629-BD98-18486AFF22DE}"/>
              </a:ext>
            </a:extLst>
          </p:cNvPr>
          <p:cNvCxnSpPr/>
          <p:nvPr/>
        </p:nvCxnSpPr>
        <p:spPr>
          <a:xfrm>
            <a:off x="15393995" y="8229600"/>
            <a:ext cx="838724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1024815"/>
      </p:ext>
    </p:extLst>
  </p:cSld>
  <p:clrMapOvr>
    <a:masterClrMapping/>
  </p:clrMapOvr>
  <p:transition spd="slow"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74" y="50292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Pour ajouter un utilisateur, il faut :</a:t>
            </a:r>
          </a:p>
          <a:p>
            <a:pPr marL="0" indent="0" algn="ctr">
              <a:buNone/>
            </a:pPr>
            <a:endParaRPr lang="fr-FR" sz="4000" b="1" dirty="0"/>
          </a:p>
          <a:p>
            <a:pPr marL="0" indent="0" algn="ctr">
              <a:buNone/>
            </a:pPr>
            <a:r>
              <a:rPr lang="fr-FR" sz="4000" b="1" dirty="0"/>
              <a:t>1-</a:t>
            </a:r>
            <a:r>
              <a:rPr lang="fr-FR" sz="4000" dirty="0"/>
              <a:t>Compléter les champs précédés d’une * orange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utilisateurs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1982787" y="4419600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3FD5EA3-70F5-914F-8C17-47FD21035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375" y="3194864"/>
            <a:ext cx="18793605" cy="1057140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1A8307C2-D973-6139-133B-02657ED3AB63}"/>
              </a:ext>
            </a:extLst>
          </p:cNvPr>
          <p:cNvCxnSpPr>
            <a:cxnSpLocks/>
          </p:cNvCxnSpPr>
          <p:nvPr/>
        </p:nvCxnSpPr>
        <p:spPr>
          <a:xfrm>
            <a:off x="11612575" y="5124450"/>
            <a:ext cx="1162023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4C30EBBB-3A2C-2209-6FE7-65ED298A7EFE}"/>
              </a:ext>
            </a:extLst>
          </p:cNvPr>
          <p:cNvCxnSpPr>
            <a:cxnSpLocks/>
          </p:cNvCxnSpPr>
          <p:nvPr/>
        </p:nvCxnSpPr>
        <p:spPr>
          <a:xfrm>
            <a:off x="11612575" y="5943600"/>
            <a:ext cx="1162023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2D7C82AA-DCE8-9A55-2231-2BCEDBC49C54}"/>
              </a:ext>
            </a:extLst>
          </p:cNvPr>
          <p:cNvCxnSpPr>
            <a:cxnSpLocks/>
          </p:cNvCxnSpPr>
          <p:nvPr/>
        </p:nvCxnSpPr>
        <p:spPr>
          <a:xfrm>
            <a:off x="11814147" y="5562600"/>
            <a:ext cx="1162023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A8906DE0-FBD6-02CA-A71B-A550208E3858}"/>
              </a:ext>
            </a:extLst>
          </p:cNvPr>
          <p:cNvCxnSpPr>
            <a:cxnSpLocks/>
          </p:cNvCxnSpPr>
          <p:nvPr/>
        </p:nvCxnSpPr>
        <p:spPr>
          <a:xfrm>
            <a:off x="11661774" y="6324600"/>
            <a:ext cx="1162023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67F3ABA4-B64B-0535-94CF-1766D5C51D9B}"/>
              </a:ext>
            </a:extLst>
          </p:cNvPr>
          <p:cNvCxnSpPr>
            <a:cxnSpLocks/>
          </p:cNvCxnSpPr>
          <p:nvPr/>
        </p:nvCxnSpPr>
        <p:spPr>
          <a:xfrm>
            <a:off x="11279187" y="6705600"/>
            <a:ext cx="1162023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A3FD2327-F150-9E1D-C5CC-0BA7E01AFE15}"/>
              </a:ext>
            </a:extLst>
          </p:cNvPr>
          <p:cNvCxnSpPr>
            <a:cxnSpLocks/>
          </p:cNvCxnSpPr>
          <p:nvPr/>
        </p:nvCxnSpPr>
        <p:spPr>
          <a:xfrm>
            <a:off x="11661774" y="7162800"/>
            <a:ext cx="1162023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900713"/>
      </p:ext>
    </p:extLst>
  </p:cSld>
  <p:clrMapOvr>
    <a:masterClrMapping/>
  </p:clrMapOvr>
  <p:transition spd="slow"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6519" y="4517966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i="1" dirty="0"/>
              <a:t>En cas d’ajout d’un utilisateur profil « OS » :</a:t>
            </a:r>
          </a:p>
          <a:p>
            <a:pPr marL="0" indent="0" algn="ctr">
              <a:buNone/>
            </a:pPr>
            <a:r>
              <a:rPr lang="fr-FR" sz="4000" b="1" dirty="0"/>
              <a:t>2-</a:t>
            </a:r>
            <a:r>
              <a:rPr lang="fr-FR" sz="4000" dirty="0"/>
              <a:t>Sélectionner l’attachement syndicale de l’utilisateur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utilisateurs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F4A0194-1554-A5E2-87CF-5FAC77B6B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6420" y="3201553"/>
            <a:ext cx="18704242" cy="1052113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64FC7F89-4265-7668-3D8B-C67B11605DC5}"/>
              </a:ext>
            </a:extLst>
          </p:cNvPr>
          <p:cNvCxnSpPr>
            <a:cxnSpLocks/>
          </p:cNvCxnSpPr>
          <p:nvPr/>
        </p:nvCxnSpPr>
        <p:spPr>
          <a:xfrm>
            <a:off x="10821987" y="7467600"/>
            <a:ext cx="1162023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371D87F8-1CE6-FEAA-7330-B11B5D0C08B3}"/>
              </a:ext>
            </a:extLst>
          </p:cNvPr>
          <p:cNvCxnSpPr>
            <a:cxnSpLocks/>
          </p:cNvCxnSpPr>
          <p:nvPr/>
        </p:nvCxnSpPr>
        <p:spPr>
          <a:xfrm>
            <a:off x="11860198" y="7086600"/>
            <a:ext cx="1162023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053412"/>
      </p:ext>
    </p:extLst>
  </p:cSld>
  <p:clrMapOvr>
    <a:masterClrMapping/>
  </p:clrMapOvr>
  <p:transition spd="slow"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" y="51816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b="1" dirty="0"/>
              <a:t>3-</a:t>
            </a:r>
            <a:r>
              <a:rPr lang="fr-FR" sz="4000" dirty="0"/>
              <a:t>Ajouter un ou plusieurs scrutins</a:t>
            </a:r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endParaRPr lang="fr-FR" sz="4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utilisateurs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CF5D410-168D-FCF0-DFF7-DB755BC41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375" y="3142029"/>
            <a:ext cx="18798171" cy="105739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68938060"/>
      </p:ext>
    </p:extLst>
  </p:cSld>
  <p:clrMapOvr>
    <a:masterClrMapping/>
  </p:clrMapOvr>
  <p:transition spd="slow">
    <p:wip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9687" y="4172082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4-</a:t>
            </a:r>
            <a:r>
              <a:rPr lang="fr-FR" sz="4000" dirty="0"/>
              <a:t>Cliquer sur le bouton « Ajouter » une fois la fiche complétée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utilisateurs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8813CD7-4490-E00D-2832-656660EC5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367" y="3181482"/>
            <a:ext cx="18728032" cy="1053451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CBD8BCB5-829B-32D4-6640-50B83F851474}"/>
              </a:ext>
            </a:extLst>
          </p:cNvPr>
          <p:cNvCxnSpPr>
            <a:cxnSpLocks/>
          </p:cNvCxnSpPr>
          <p:nvPr/>
        </p:nvCxnSpPr>
        <p:spPr>
          <a:xfrm flipH="1">
            <a:off x="16214724" y="9067800"/>
            <a:ext cx="8382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636420"/>
      </p:ext>
    </p:extLst>
  </p:cSld>
  <p:clrMapOvr>
    <a:masterClrMapping/>
  </p:clrMapOvr>
  <p:transition spd="slow">
    <p:wip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2578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Une fois l’utilisateur sauvegardé :</a:t>
            </a:r>
          </a:p>
          <a:p>
            <a:pPr marL="0" indent="0" algn="ctr">
              <a:buNone/>
            </a:pPr>
            <a:r>
              <a:rPr lang="fr-FR" sz="4000" b="1" dirty="0"/>
              <a:t>5-</a:t>
            </a:r>
            <a:r>
              <a:rPr lang="fr-FR" sz="4000" dirty="0"/>
              <a:t>Cliquer sur le bouton « Envoyer les codes d’accès »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utilisateurs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FF930CB-8A53-E6E8-B340-8D5B7AAEC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367" y="3181482"/>
            <a:ext cx="18728032" cy="1053451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AAABBA53-D214-34AC-7DE9-1DB8B85FE322}"/>
              </a:ext>
            </a:extLst>
          </p:cNvPr>
          <p:cNvCxnSpPr>
            <a:cxnSpLocks/>
          </p:cNvCxnSpPr>
          <p:nvPr/>
        </p:nvCxnSpPr>
        <p:spPr>
          <a:xfrm flipV="1">
            <a:off x="15089187" y="10210800"/>
            <a:ext cx="0" cy="5334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F6BE645A-6863-33CE-BED7-5BFDED819F20}"/>
              </a:ext>
            </a:extLst>
          </p:cNvPr>
          <p:cNvCxnSpPr>
            <a:cxnSpLocks/>
          </p:cNvCxnSpPr>
          <p:nvPr/>
        </p:nvCxnSpPr>
        <p:spPr>
          <a:xfrm flipH="1">
            <a:off x="15970248" y="5029200"/>
            <a:ext cx="8382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80CA5837-54CB-D420-C325-A198F2222AE9}"/>
              </a:ext>
            </a:extLst>
          </p:cNvPr>
          <p:cNvCxnSpPr>
            <a:cxnSpLocks/>
          </p:cNvCxnSpPr>
          <p:nvPr/>
        </p:nvCxnSpPr>
        <p:spPr>
          <a:xfrm flipH="1">
            <a:off x="16633824" y="9296400"/>
            <a:ext cx="8382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6193003"/>
      </p:ext>
    </p:extLst>
  </p:cSld>
  <p:clrMapOvr>
    <a:masterClrMapping/>
  </p:clrMapOvr>
  <p:transition spd="slow">
    <p:wip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2578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6-</a:t>
            </a:r>
            <a:r>
              <a:rPr lang="fr-FR" sz="4000" dirty="0"/>
              <a:t>Confirmer l’envoi des codes d’accès</a:t>
            </a:r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dirty="0"/>
              <a:t>L’identifiant est transmis par email, et le mot de passe par SMS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utilisateurs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2B46487-33A1-F807-E369-E24910EB2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1261" y="3194864"/>
            <a:ext cx="18753502" cy="1054884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12960932-1CAF-CECE-B77F-A5D1987FF3EF}"/>
              </a:ext>
            </a:extLst>
          </p:cNvPr>
          <p:cNvCxnSpPr>
            <a:cxnSpLocks/>
          </p:cNvCxnSpPr>
          <p:nvPr/>
        </p:nvCxnSpPr>
        <p:spPr>
          <a:xfrm flipV="1">
            <a:off x="19051587" y="9525000"/>
            <a:ext cx="0" cy="8382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578975"/>
      </p:ext>
    </p:extLst>
  </p:cSld>
  <p:clrMapOvr>
    <a:masterClrMapping/>
  </p:clrMapOvr>
  <p:transition spd="slow">
    <p:wip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13" y="5604976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Il est possible de renvoyer les codes d’accès d’un utilisateur, en cliquant sur « Renvoyer les codes d’accès »</a:t>
            </a:r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dirty="0"/>
              <a:t>Les nouveaux codes annulent et remplacent les précédents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utilisateurs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5735028-3E5D-264A-3158-3AAB18433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810" y="3194864"/>
            <a:ext cx="18704242" cy="1052113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1165717F-11BF-43E9-4C4C-F5A49358EDC4}"/>
              </a:ext>
            </a:extLst>
          </p:cNvPr>
          <p:cNvCxnSpPr>
            <a:cxnSpLocks/>
          </p:cNvCxnSpPr>
          <p:nvPr/>
        </p:nvCxnSpPr>
        <p:spPr>
          <a:xfrm flipV="1">
            <a:off x="15470187" y="10134600"/>
            <a:ext cx="0" cy="8382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789004"/>
      </p:ext>
    </p:extLst>
  </p:cSld>
  <p:clrMapOvr>
    <a:masterClrMapping/>
  </p:clrMapOvr>
  <p:transition spd="slow">
    <p:wip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626814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Pour supprimer un utilisateur, il faut :</a:t>
            </a:r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b="1" dirty="0"/>
              <a:t>1-</a:t>
            </a:r>
            <a:r>
              <a:rPr lang="fr-FR" sz="4000" dirty="0"/>
              <a:t>Ouvrir sa fiche utilisateur</a:t>
            </a:r>
          </a:p>
          <a:p>
            <a:pPr marL="0" indent="0" algn="ctr">
              <a:buNone/>
            </a:pPr>
            <a:r>
              <a:rPr lang="fr-FR" sz="4000" dirty="0"/>
              <a:t/>
            </a:r>
            <a:br>
              <a:rPr lang="fr-FR" sz="4000" dirty="0"/>
            </a:br>
            <a:r>
              <a:rPr lang="fr-FR" sz="4000" b="1" dirty="0"/>
              <a:t>2-</a:t>
            </a:r>
            <a:r>
              <a:rPr lang="fr-FR" sz="4000" dirty="0"/>
              <a:t>Cliquer sur le bouton « Supprimer l’utilisateur »</a:t>
            </a:r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b="1" dirty="0"/>
              <a:t>3-</a:t>
            </a:r>
            <a:r>
              <a:rPr lang="fr-FR" sz="4000" dirty="0"/>
              <a:t>Cliquer sur le bouton « Confirmer »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utilisateurs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1796587" y="3615010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0C2AD67-526C-CB72-D6EB-2595DAE99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780" y="3181482"/>
            <a:ext cx="18728032" cy="10534518"/>
          </a:xfrm>
          <a:prstGeom prst="rect">
            <a:avLst/>
          </a:prstGeom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9DA602B7-360E-CC92-7966-2788CC60E447}"/>
              </a:ext>
            </a:extLst>
          </p:cNvPr>
          <p:cNvCxnSpPr>
            <a:cxnSpLocks/>
          </p:cNvCxnSpPr>
          <p:nvPr/>
        </p:nvCxnSpPr>
        <p:spPr>
          <a:xfrm flipV="1">
            <a:off x="18899187" y="9296400"/>
            <a:ext cx="0" cy="8382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879638"/>
      </p:ext>
    </p:extLst>
  </p:cSld>
  <p:clrMapOvr>
    <a:masterClrMapping/>
  </p:clrMapOvr>
  <p:transition spd="slow">
    <p:wip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2578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Pour importer une liste d’utilisateurs, il faut :</a:t>
            </a:r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b="1" dirty="0"/>
              <a:t>1-</a:t>
            </a:r>
            <a:r>
              <a:rPr lang="fr-FR" sz="4000" dirty="0"/>
              <a:t>Ouvrir l’espace de gestion des utilisateurs, en cliquant sur l’onglet « Utilisateurs »</a:t>
            </a:r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b="1" dirty="0"/>
              <a:t>2-</a:t>
            </a:r>
            <a:r>
              <a:rPr lang="fr-FR" sz="4000" dirty="0"/>
              <a:t>Cliquer sur le bouton « Importer une liste »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utilisateurs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1940244" y="3735410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BD79EE0-5946-98D9-727D-60367E96F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625" y="3194864"/>
            <a:ext cx="18716556" cy="1052806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29688AD0-AFF6-6214-3ECB-242EFE7B4747}"/>
              </a:ext>
            </a:extLst>
          </p:cNvPr>
          <p:cNvCxnSpPr>
            <a:cxnSpLocks/>
          </p:cNvCxnSpPr>
          <p:nvPr/>
        </p:nvCxnSpPr>
        <p:spPr>
          <a:xfrm flipV="1">
            <a:off x="11279187" y="4368118"/>
            <a:ext cx="0" cy="8382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850D6821-AE67-9240-B478-4BA026E5CE1E}"/>
              </a:ext>
            </a:extLst>
          </p:cNvPr>
          <p:cNvCxnSpPr>
            <a:cxnSpLocks/>
          </p:cNvCxnSpPr>
          <p:nvPr/>
        </p:nvCxnSpPr>
        <p:spPr>
          <a:xfrm flipV="1">
            <a:off x="14250987" y="11353800"/>
            <a:ext cx="0" cy="8382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693184"/>
      </p:ext>
    </p:extLst>
  </p:cSld>
  <p:clrMapOvr>
    <a:masterClrMapping/>
  </p:clrMapOvr>
  <p:transition spd="slow">
    <p:wip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397841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3-</a:t>
            </a:r>
            <a:r>
              <a:rPr lang="fr-FR" sz="4000" dirty="0"/>
              <a:t>Télécharger le modèle de liste</a:t>
            </a:r>
          </a:p>
          <a:p>
            <a:pPr marL="0" indent="0" algn="ctr">
              <a:buNone/>
            </a:pPr>
            <a:r>
              <a:rPr lang="fr-FR" sz="4000" b="1" dirty="0"/>
              <a:t>4-</a:t>
            </a:r>
            <a:r>
              <a:rPr lang="fr-FR" sz="4000" dirty="0"/>
              <a:t>Créer un fichier au format CSV respectant le modèle téléchargé</a:t>
            </a:r>
          </a:p>
          <a:p>
            <a:pPr marL="0" indent="0" algn="ctr">
              <a:buNone/>
            </a:pPr>
            <a:r>
              <a:rPr lang="fr-FR" sz="4000" b="1" dirty="0"/>
              <a:t>5-</a:t>
            </a:r>
            <a:r>
              <a:rPr lang="fr-FR" sz="4000" dirty="0"/>
              <a:t>Déposer ou bien joindre le fichier CSV contenant la liste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utilisateurs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3222F48-1DD1-9A01-3162-C062544B8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506" y="3181482"/>
            <a:ext cx="18728032" cy="1053451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09A23A00-0B0A-202B-1FF1-C8B6AC598492}"/>
              </a:ext>
            </a:extLst>
          </p:cNvPr>
          <p:cNvCxnSpPr>
            <a:cxnSpLocks/>
          </p:cNvCxnSpPr>
          <p:nvPr/>
        </p:nvCxnSpPr>
        <p:spPr>
          <a:xfrm flipH="1" flipV="1">
            <a:off x="14392922" y="5181600"/>
            <a:ext cx="391465" cy="39438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6DCC9F79-E77F-5011-A7D3-DADE74491BCE}"/>
              </a:ext>
            </a:extLst>
          </p:cNvPr>
          <p:cNvCxnSpPr>
            <a:cxnSpLocks/>
          </p:cNvCxnSpPr>
          <p:nvPr/>
        </p:nvCxnSpPr>
        <p:spPr>
          <a:xfrm flipV="1">
            <a:off x="16232711" y="6019800"/>
            <a:ext cx="0" cy="8382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9943814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962400"/>
            <a:ext cx="5675645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>
                <a:solidFill>
                  <a:schemeClr val="tx1"/>
                </a:solidFill>
              </a:rPr>
              <a:t>Consultation des mentions légales sur l’espace de gestion des candidatures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Connexion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à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l’espace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gestion</a:t>
            </a:r>
            <a:endParaRPr lang="en-US" dirty="0">
              <a:solidFill>
                <a:schemeClr val="bg1"/>
              </a:solidFill>
            </a:endParaRPr>
          </a:p>
          <a:p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4CD4396-776A-53A0-847C-2D4173BAC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5639" y="3190766"/>
            <a:ext cx="18711527" cy="105252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95951448"/>
      </p:ext>
    </p:extLst>
  </p:cSld>
  <p:clrMapOvr>
    <a:masterClrMapping/>
  </p:clrMapOvr>
  <p:transition spd="slow">
    <p:wip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73" y="4538626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6-</a:t>
            </a:r>
            <a:r>
              <a:rPr lang="fr-FR" sz="4000" dirty="0"/>
              <a:t>Patienter jusqu’au transfert complet de la liste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utilisateurs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000F1F1-F3F6-85EF-E2BF-7A182B840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773" y="3194864"/>
            <a:ext cx="18728032" cy="10534518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6BDC4286-E78F-FB7D-E5F2-12BC99D1E587}"/>
              </a:ext>
            </a:extLst>
          </p:cNvPr>
          <p:cNvCxnSpPr>
            <a:cxnSpLocks/>
          </p:cNvCxnSpPr>
          <p:nvPr/>
        </p:nvCxnSpPr>
        <p:spPr>
          <a:xfrm flipV="1">
            <a:off x="13869987" y="6020064"/>
            <a:ext cx="457200" cy="35628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727146"/>
      </p:ext>
    </p:extLst>
  </p:cSld>
  <p:clrMapOvr>
    <a:masterClrMapping/>
  </p:clrMapOvr>
  <p:transition spd="slow">
    <p:wip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2257" y="5604976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i="1" dirty="0"/>
              <a:t>Hypothèse 1 :</a:t>
            </a:r>
          </a:p>
          <a:p>
            <a:pPr marL="0" indent="0" algn="ctr">
              <a:buNone/>
            </a:pPr>
            <a:r>
              <a:rPr lang="fr-FR" sz="4000" i="1" dirty="0"/>
              <a:t>Le fichier est analysé puis déclaré incorrect</a:t>
            </a:r>
          </a:p>
          <a:p>
            <a:pPr marL="0" indent="0" algn="ctr">
              <a:buNone/>
            </a:pPr>
            <a:endParaRPr lang="fr-FR" sz="4000" i="1" dirty="0"/>
          </a:p>
          <a:p>
            <a:pPr marL="0" indent="0" algn="ctr">
              <a:buNone/>
            </a:pPr>
            <a:r>
              <a:rPr lang="fr-FR" sz="4000" dirty="0"/>
              <a:t>Un compte rendu permet d’identifier les problèmes détectés sur le fichier téléchargé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utilisateurs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8E1310-F00A-A382-432D-3DB39698B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925" y="3194864"/>
            <a:ext cx="18932887" cy="1064974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F6D67256-30FF-1339-B21D-8E4A1D84ED69}"/>
              </a:ext>
            </a:extLst>
          </p:cNvPr>
          <p:cNvCxnSpPr>
            <a:cxnSpLocks/>
          </p:cNvCxnSpPr>
          <p:nvPr/>
        </p:nvCxnSpPr>
        <p:spPr>
          <a:xfrm>
            <a:off x="11317288" y="5791200"/>
            <a:ext cx="12192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0933098"/>
      </p:ext>
    </p:extLst>
  </p:cSld>
  <p:clrMapOvr>
    <a:masterClrMapping/>
  </p:clrMapOvr>
  <p:transition spd="slow"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66" y="54864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i="1" dirty="0"/>
              <a:t>Hypothèse 2 :</a:t>
            </a:r>
          </a:p>
          <a:p>
            <a:pPr marL="0" indent="0" algn="ctr">
              <a:buNone/>
            </a:pPr>
            <a:r>
              <a:rPr lang="fr-FR" sz="4000" i="1" dirty="0"/>
              <a:t>Le fichier est analysé puis déclaré correct</a:t>
            </a:r>
          </a:p>
          <a:p>
            <a:pPr marL="0" indent="0" algn="ctr">
              <a:buNone/>
            </a:pPr>
            <a:endParaRPr lang="fr-FR" sz="4000" i="1" dirty="0"/>
          </a:p>
          <a:p>
            <a:pPr marL="0" indent="0" algn="ctr">
              <a:buNone/>
            </a:pPr>
            <a:r>
              <a:rPr lang="fr-FR" sz="4000" dirty="0"/>
              <a:t>Cliquer sur le bouton « Réaliser l’importation et générer les codes d’accès » pour valider l’importation du fichier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utilisateurs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043880" y="4192610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C63385D-6EA2-8939-1DBA-547F9911E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8082" y="3181482"/>
            <a:ext cx="18728032" cy="1053451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D4B6DB4B-24E2-F487-9CF7-2EDE410C5D68}"/>
              </a:ext>
            </a:extLst>
          </p:cNvPr>
          <p:cNvCxnSpPr>
            <a:cxnSpLocks/>
          </p:cNvCxnSpPr>
          <p:nvPr/>
        </p:nvCxnSpPr>
        <p:spPr>
          <a:xfrm flipV="1">
            <a:off x="15393987" y="6248400"/>
            <a:ext cx="0" cy="6096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567438"/>
      </p:ext>
    </p:extLst>
  </p:cSld>
  <p:clrMapOvr>
    <a:masterClrMapping/>
  </p:clrMapOvr>
  <p:transition spd="slow">
    <p:wip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2578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Un message de confirmation de l’importation et de l’envoi des codes aux utilisateurs s’affiche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utilisateurs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1734EE7-E1CE-560D-0C94-2D14D9EA4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021" y="3194864"/>
            <a:ext cx="18765817" cy="1055577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3A18D717-9A56-EA98-2419-8D63AC8B7B88}"/>
              </a:ext>
            </a:extLst>
          </p:cNvPr>
          <p:cNvCxnSpPr>
            <a:cxnSpLocks/>
          </p:cNvCxnSpPr>
          <p:nvPr/>
        </p:nvCxnSpPr>
        <p:spPr>
          <a:xfrm>
            <a:off x="9755187" y="5257800"/>
            <a:ext cx="12192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7362523"/>
      </p:ext>
    </p:extLst>
  </p:cSld>
  <p:clrMapOvr>
    <a:masterClrMapping/>
  </p:clrMapOvr>
  <p:transition spd="slow">
    <p:wip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495139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Il est possible </a:t>
            </a:r>
            <a:r>
              <a:rPr lang="fr-FR" sz="4000" b="1" dirty="0"/>
              <a:t>d’exporter la liste des utilisateurs</a:t>
            </a:r>
            <a:r>
              <a:rPr lang="fr-FR" sz="4000" dirty="0"/>
              <a:t>, en cliquant sur le bouton « Télécharger la liste »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utilisateurs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F3DCD19-CC8E-9A70-7745-736880E72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982" y="3194864"/>
            <a:ext cx="18716556" cy="1052806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B3E11FD8-0BB9-48D0-C1AE-68ED0B64AE71}"/>
              </a:ext>
            </a:extLst>
          </p:cNvPr>
          <p:cNvCxnSpPr>
            <a:cxnSpLocks/>
          </p:cNvCxnSpPr>
          <p:nvPr/>
        </p:nvCxnSpPr>
        <p:spPr>
          <a:xfrm flipV="1">
            <a:off x="15851187" y="11963400"/>
            <a:ext cx="0" cy="47058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472346"/>
      </p:ext>
    </p:extLst>
  </p:cSld>
  <p:clrMapOvr>
    <a:masterClrMapping/>
  </p:clrMapOvr>
  <p:transition spd="slow">
    <p:wip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82769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Il est également possible </a:t>
            </a:r>
            <a:r>
              <a:rPr lang="fr-FR" sz="4000" b="1" dirty="0"/>
              <a:t>d’exporter le journal </a:t>
            </a:r>
            <a:r>
              <a:rPr lang="fr-FR" sz="4000" dirty="0"/>
              <a:t>retraçant l’activité de l’espace de gestion des utilisateurs.</a:t>
            </a:r>
          </a:p>
          <a:p>
            <a:pPr marL="0" indent="0" algn="ctr">
              <a:buNone/>
            </a:pPr>
            <a:r>
              <a:rPr lang="fr-FR" sz="4000" dirty="0"/>
              <a:t>Pour cela :</a:t>
            </a:r>
          </a:p>
          <a:p>
            <a:pPr marL="0" indent="0" algn="ctr">
              <a:buNone/>
            </a:pPr>
            <a:r>
              <a:rPr lang="fr-FR" sz="4000" b="1" dirty="0"/>
              <a:t>1-</a:t>
            </a:r>
            <a:r>
              <a:rPr lang="fr-FR" sz="4000" dirty="0"/>
              <a:t>Cliquer sur le bouton « Télécharger le journal »</a:t>
            </a:r>
          </a:p>
          <a:p>
            <a:pPr marL="0" indent="0" algn="ctr">
              <a:buNone/>
            </a:pPr>
            <a:endParaRPr lang="fr-FR" sz="4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utilisateurs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AB0D5FA-FC5C-E119-ED59-C7045BFA3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355" y="3194864"/>
            <a:ext cx="18704242" cy="1052113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07E701DD-B3E1-1D43-53CB-D437D34CC13D}"/>
              </a:ext>
            </a:extLst>
          </p:cNvPr>
          <p:cNvCxnSpPr/>
          <p:nvPr/>
        </p:nvCxnSpPr>
        <p:spPr>
          <a:xfrm flipH="1" flipV="1">
            <a:off x="18063404" y="11963400"/>
            <a:ext cx="609076" cy="5334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421570"/>
      </p:ext>
    </p:extLst>
  </p:cSld>
  <p:clrMapOvr>
    <a:masterClrMapping/>
  </p:clrMapOvr>
  <p:transition spd="slow">
    <p:wip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6519" y="4556066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2-</a:t>
            </a:r>
            <a:r>
              <a:rPr lang="fr-FR" sz="4000" dirty="0"/>
              <a:t>Cliquer sur le bouton « Télécharger au format CSV »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utilisateurs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824C890-B56F-4D0B-8584-14FB0296D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101" y="3194864"/>
            <a:ext cx="18704242" cy="1052113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ACA5C088-F229-A64C-5BA1-FC473D187FAE}"/>
              </a:ext>
            </a:extLst>
          </p:cNvPr>
          <p:cNvCxnSpPr/>
          <p:nvPr/>
        </p:nvCxnSpPr>
        <p:spPr>
          <a:xfrm flipH="1" flipV="1">
            <a:off x="15623643" y="6324600"/>
            <a:ext cx="609076" cy="5334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575321"/>
      </p:ext>
    </p:extLst>
  </p:cSld>
  <p:clrMapOvr>
    <a:masterClrMapping/>
  </p:clrMapOvr>
  <p:transition spd="slow">
    <p:wip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876" y="483709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En fonction de la taille du fichier, l’export peut durer quelques minutes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utilisateurs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3991FDD-00DE-C540-9F80-136F3CB6C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658" y="3181482"/>
            <a:ext cx="18728032" cy="1053451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22BA299A-6295-7159-CE97-50FE1754C7F1}"/>
              </a:ext>
            </a:extLst>
          </p:cNvPr>
          <p:cNvCxnSpPr>
            <a:cxnSpLocks/>
          </p:cNvCxnSpPr>
          <p:nvPr/>
        </p:nvCxnSpPr>
        <p:spPr>
          <a:xfrm flipH="1">
            <a:off x="16689387" y="6019800"/>
            <a:ext cx="837144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0848376"/>
      </p:ext>
    </p:extLst>
  </p:cSld>
  <p:clrMapOvr>
    <a:masterClrMapping/>
  </p:clrMapOvr>
  <p:transition spd="slow">
    <p:wip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2578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Un profil « OS centrale » peut consulter la liste des utilisateurs depuis l’onglet « Utilisateurs » de son espace de gestion, mais ne peut faire aucune modification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utilisateurs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8F34A5E-C0BF-3599-F760-D8EA446B4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4381" y="3194864"/>
            <a:ext cx="18728873" cy="105349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E75B4EBA-A144-6F24-26BD-0129EEE50C6A}"/>
              </a:ext>
            </a:extLst>
          </p:cNvPr>
          <p:cNvSpPr/>
          <p:nvPr/>
        </p:nvSpPr>
        <p:spPr>
          <a:xfrm>
            <a:off x="1796587" y="4291445"/>
            <a:ext cx="1981200" cy="1905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dirty="0"/>
              <a:t>OS</a:t>
            </a:r>
            <a:r>
              <a:rPr lang="fr-FR" sz="4400" dirty="0"/>
              <a:t> </a:t>
            </a:r>
          </a:p>
          <a:p>
            <a:pPr algn="ctr"/>
            <a:r>
              <a:rPr lang="fr-FR" sz="3200" dirty="0"/>
              <a:t>centrale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480C40AB-3B28-4923-8BC9-C20F9729F4B6}"/>
              </a:ext>
            </a:extLst>
          </p:cNvPr>
          <p:cNvCxnSpPr>
            <a:cxnSpLocks/>
          </p:cNvCxnSpPr>
          <p:nvPr/>
        </p:nvCxnSpPr>
        <p:spPr>
          <a:xfrm flipV="1">
            <a:off x="13565187" y="4291445"/>
            <a:ext cx="0" cy="6858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0588852"/>
      </p:ext>
    </p:extLst>
  </p:cSld>
  <p:clrMapOvr>
    <a:masterClrMapping/>
  </p:clrMapOvr>
  <p:transition spd="slow">
    <p:wip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2578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Visualisation d’une fiche utilisateur par un profil « OS centrale »</a:t>
            </a:r>
          </a:p>
          <a:p>
            <a:pPr marL="0" indent="0" algn="ctr">
              <a:buNone/>
            </a:pPr>
            <a:endParaRPr lang="fr-FR" sz="4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utilisateurs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75B4EBA-A144-6F24-26BD-0129EEE50C6A}"/>
              </a:ext>
            </a:extLst>
          </p:cNvPr>
          <p:cNvSpPr/>
          <p:nvPr/>
        </p:nvSpPr>
        <p:spPr>
          <a:xfrm>
            <a:off x="1796587" y="4291445"/>
            <a:ext cx="1981200" cy="1905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dirty="0"/>
              <a:t>OS</a:t>
            </a:r>
            <a:r>
              <a:rPr lang="fr-FR" sz="4400" dirty="0"/>
              <a:t> </a:t>
            </a:r>
          </a:p>
          <a:p>
            <a:pPr algn="ctr"/>
            <a:r>
              <a:rPr lang="fr-FR" sz="3200" dirty="0"/>
              <a:t>centrale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868E8A8-C23C-9CAF-4F73-C8282108F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296" y="3194864"/>
            <a:ext cx="18704242" cy="105211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22318974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" y="4124131"/>
            <a:ext cx="5675645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>
                <a:solidFill>
                  <a:schemeClr val="tx1"/>
                </a:solidFill>
              </a:rPr>
              <a:t>Consultation des données personnelles sur l’espace de gestion des candidatures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Connexion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à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l’espace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gestion</a:t>
            </a:r>
            <a:endParaRPr lang="en-US" dirty="0">
              <a:solidFill>
                <a:schemeClr val="bg1"/>
              </a:solidFill>
            </a:endParaRPr>
          </a:p>
          <a:p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FE58AB0-C074-1D13-7E4A-DA7BB45A4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83" y="3139785"/>
            <a:ext cx="18748292" cy="105459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54860201"/>
      </p:ext>
    </p:extLst>
  </p:cSld>
  <p:clrMapOvr>
    <a:masterClrMapping/>
  </p:clrMapOvr>
  <p:transition spd="slow">
    <p:wip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7695" y="5181600"/>
            <a:ext cx="19450594" cy="7366716"/>
          </a:xfrm>
        </p:spPr>
        <p:txBody>
          <a:bodyPr anchor="ctr">
            <a:normAutofit/>
          </a:bodyPr>
          <a:lstStyle/>
          <a:p>
            <a:pPr marL="0" indent="0" algn="ctr">
              <a:spcBef>
                <a:spcPts val="1800"/>
              </a:spcBef>
              <a:buNone/>
            </a:pPr>
            <a:r>
              <a:rPr lang="fr-FR" sz="6000" b="1" dirty="0">
                <a:latin typeface="Calibri" panose="020F0502020204030204" pitchFamily="34" charset="0"/>
                <a:cs typeface="Calibri" panose="020F0502020204030204" pitchFamily="34" charset="0"/>
              </a:rPr>
              <a:t>3.Illustrations de l’espace de gestion des scrutins</a:t>
            </a:r>
          </a:p>
          <a:p>
            <a:pPr marL="0" indent="0" algn="ctr">
              <a:spcBef>
                <a:spcPts val="1800"/>
              </a:spcBef>
              <a:buNone/>
            </a:pPr>
            <a:endParaRPr lang="fr-FR" sz="4000" b="1" i="1" u="none" strike="noStrike" cap="none" dirty="0">
              <a:solidFill>
                <a:schemeClr val="dk1"/>
              </a:solidFill>
              <a:latin typeface="Source Sans Pro ExtraLight"/>
              <a:ea typeface="Source Sans Pro ExtraLight"/>
              <a:cs typeface="Source Sans Pro ExtraLight"/>
              <a:sym typeface="Source Sans Pro Extra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lang="fr-FR" sz="6000" b="1" dirty="0"/>
          </a:p>
          <a:p>
            <a:pPr marL="0" indent="0">
              <a:buNone/>
            </a:pP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3465615887"/>
      </p:ext>
    </p:extLst>
  </p:cSld>
  <p:clrMapOvr>
    <a:masterClrMapping/>
  </p:clrMapOvr>
  <p:transition spd="slow">
    <p:wip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" y="5915444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L’espace de gestion des scrutins n’est accessible qu’aux profils de DRH centrales</a:t>
            </a:r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dirty="0"/>
              <a:t>Ci-contre la page d’accueil de l’espace de gestion des scrutins, accessible depuis l’onglet « Scrutins »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scrutins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A12D448-A698-0068-00F5-A5568C227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834" y="3181482"/>
            <a:ext cx="18764978" cy="105553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53ADB99F-A175-7BEE-ADBB-264FB1856EFB}"/>
              </a:ext>
            </a:extLst>
          </p:cNvPr>
          <p:cNvCxnSpPr>
            <a:cxnSpLocks/>
          </p:cNvCxnSpPr>
          <p:nvPr/>
        </p:nvCxnSpPr>
        <p:spPr>
          <a:xfrm flipV="1">
            <a:off x="12422187" y="4291445"/>
            <a:ext cx="0" cy="6858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037656"/>
      </p:ext>
    </p:extLst>
  </p:cSld>
  <p:clrMapOvr>
    <a:masterClrMapping/>
  </p:clrMapOvr>
  <p:transition spd="slow">
    <p:wip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2578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Pour ajouter un scrutin, il faut :</a:t>
            </a:r>
          </a:p>
          <a:p>
            <a:pPr marL="0" indent="0" algn="ctr">
              <a:buNone/>
            </a:pPr>
            <a:r>
              <a:rPr lang="fr-FR" sz="4000" b="1" dirty="0"/>
              <a:t>1-</a:t>
            </a:r>
            <a:r>
              <a:rPr lang="fr-FR" sz="4000" dirty="0"/>
              <a:t>Cliquer sur le bouton « Ajouter un scrutin »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scrutins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BD3525B-AEE9-942F-B1B0-53FF4C145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375" y="3215646"/>
            <a:ext cx="18833437" cy="1059380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192917AF-EB06-3E7B-09D2-426725FA0450}"/>
              </a:ext>
            </a:extLst>
          </p:cNvPr>
          <p:cNvCxnSpPr/>
          <p:nvPr/>
        </p:nvCxnSpPr>
        <p:spPr>
          <a:xfrm flipH="1" flipV="1">
            <a:off x="13869987" y="13075131"/>
            <a:ext cx="609076" cy="5334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616379"/>
      </p:ext>
    </p:extLst>
  </p:cSld>
  <p:clrMapOvr>
    <a:masterClrMapping/>
  </p:clrMapOvr>
  <p:transition spd="slow">
    <p:wip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2578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2-</a:t>
            </a:r>
            <a:r>
              <a:rPr lang="fr-FR" sz="4000" dirty="0"/>
              <a:t>Compléter les champs précédés d’une * orange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scrutins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DB64177-F799-7810-9ADA-465238C73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780" y="3181482"/>
            <a:ext cx="18728032" cy="1053451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214C93D5-5FDF-AB5E-E1C1-54E21B6B2F02}"/>
              </a:ext>
            </a:extLst>
          </p:cNvPr>
          <p:cNvCxnSpPr>
            <a:cxnSpLocks/>
          </p:cNvCxnSpPr>
          <p:nvPr/>
        </p:nvCxnSpPr>
        <p:spPr>
          <a:xfrm>
            <a:off x="9755187" y="9296400"/>
            <a:ext cx="8382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799F4E2F-A6E9-CE87-B42E-4E70265EE104}"/>
              </a:ext>
            </a:extLst>
          </p:cNvPr>
          <p:cNvCxnSpPr>
            <a:cxnSpLocks/>
          </p:cNvCxnSpPr>
          <p:nvPr/>
        </p:nvCxnSpPr>
        <p:spPr>
          <a:xfrm>
            <a:off x="11737974" y="8077200"/>
            <a:ext cx="8382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830CEB0E-AF52-C3B2-5CE5-9C96B04FFF8E}"/>
              </a:ext>
            </a:extLst>
          </p:cNvPr>
          <p:cNvCxnSpPr>
            <a:cxnSpLocks/>
          </p:cNvCxnSpPr>
          <p:nvPr/>
        </p:nvCxnSpPr>
        <p:spPr>
          <a:xfrm>
            <a:off x="11737974" y="7696200"/>
            <a:ext cx="8382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F63AF1B7-33BD-ED6C-99C3-B7EA18AAF245}"/>
              </a:ext>
            </a:extLst>
          </p:cNvPr>
          <p:cNvCxnSpPr>
            <a:cxnSpLocks/>
          </p:cNvCxnSpPr>
          <p:nvPr/>
        </p:nvCxnSpPr>
        <p:spPr>
          <a:xfrm>
            <a:off x="11774487" y="8458200"/>
            <a:ext cx="8382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A9D31361-42EC-5C2D-39DD-9F43A1F38213}"/>
              </a:ext>
            </a:extLst>
          </p:cNvPr>
          <p:cNvCxnSpPr>
            <a:cxnSpLocks/>
          </p:cNvCxnSpPr>
          <p:nvPr/>
        </p:nvCxnSpPr>
        <p:spPr>
          <a:xfrm>
            <a:off x="12041187" y="7239000"/>
            <a:ext cx="8382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C9334CFC-071A-16C1-6597-681C7923F768}"/>
              </a:ext>
            </a:extLst>
          </p:cNvPr>
          <p:cNvCxnSpPr>
            <a:cxnSpLocks/>
          </p:cNvCxnSpPr>
          <p:nvPr/>
        </p:nvCxnSpPr>
        <p:spPr>
          <a:xfrm>
            <a:off x="9755187" y="8839200"/>
            <a:ext cx="8382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A8F1ED4D-584D-9914-205B-EF269074239A}"/>
              </a:ext>
            </a:extLst>
          </p:cNvPr>
          <p:cNvCxnSpPr>
            <a:cxnSpLocks/>
          </p:cNvCxnSpPr>
          <p:nvPr/>
        </p:nvCxnSpPr>
        <p:spPr>
          <a:xfrm>
            <a:off x="11355387" y="6019800"/>
            <a:ext cx="8382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556690CA-9566-68E9-EA6C-3F4F749B6096}"/>
              </a:ext>
            </a:extLst>
          </p:cNvPr>
          <p:cNvCxnSpPr>
            <a:cxnSpLocks/>
          </p:cNvCxnSpPr>
          <p:nvPr/>
        </p:nvCxnSpPr>
        <p:spPr>
          <a:xfrm>
            <a:off x="11356974" y="6489499"/>
            <a:ext cx="8382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995E67A9-2881-8A1C-7E87-5F594F847F9A}"/>
              </a:ext>
            </a:extLst>
          </p:cNvPr>
          <p:cNvCxnSpPr>
            <a:cxnSpLocks/>
          </p:cNvCxnSpPr>
          <p:nvPr/>
        </p:nvCxnSpPr>
        <p:spPr>
          <a:xfrm>
            <a:off x="11356974" y="6858000"/>
            <a:ext cx="8382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E7799ADB-B1AD-E566-64F9-EDE2D5340361}"/>
              </a:ext>
            </a:extLst>
          </p:cNvPr>
          <p:cNvCxnSpPr>
            <a:cxnSpLocks/>
          </p:cNvCxnSpPr>
          <p:nvPr/>
        </p:nvCxnSpPr>
        <p:spPr>
          <a:xfrm>
            <a:off x="11833224" y="5169381"/>
            <a:ext cx="8382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BC201F64-0752-CD53-D6C0-8D5E1A43238A}"/>
              </a:ext>
            </a:extLst>
          </p:cNvPr>
          <p:cNvCxnSpPr>
            <a:cxnSpLocks/>
          </p:cNvCxnSpPr>
          <p:nvPr/>
        </p:nvCxnSpPr>
        <p:spPr>
          <a:xfrm>
            <a:off x="10937874" y="5562600"/>
            <a:ext cx="8382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657089"/>
      </p:ext>
    </p:extLst>
  </p:cSld>
  <p:clrMapOvr>
    <a:masterClrMapping/>
  </p:clrMapOvr>
  <p:transition spd="slow">
    <p:wip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2578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3-</a:t>
            </a:r>
            <a:r>
              <a:rPr lang="fr-FR" sz="4000" dirty="0"/>
              <a:t>Cliquer sur le bouton « Enregistrer » une fois l’ensemble des champs complété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scrutins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DF1035E-F1FB-A468-AE55-866A8602D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780" y="3181482"/>
            <a:ext cx="18728032" cy="1053451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264F93BC-56D6-2AB9-FA3F-891DC3440C39}"/>
              </a:ext>
            </a:extLst>
          </p:cNvPr>
          <p:cNvCxnSpPr>
            <a:cxnSpLocks/>
          </p:cNvCxnSpPr>
          <p:nvPr/>
        </p:nvCxnSpPr>
        <p:spPr>
          <a:xfrm flipV="1">
            <a:off x="14403387" y="10134600"/>
            <a:ext cx="0" cy="502131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7381970"/>
      </p:ext>
    </p:extLst>
  </p:cSld>
  <p:clrMapOvr>
    <a:masterClrMapping/>
  </p:clrMapOvr>
  <p:transition spd="slow">
    <p:wip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2578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Pour supprimer un scrutin, il faut :</a:t>
            </a:r>
          </a:p>
          <a:p>
            <a:pPr marL="0" indent="0" algn="ctr">
              <a:buNone/>
            </a:pPr>
            <a:r>
              <a:rPr lang="fr-FR" sz="4000" b="1" dirty="0"/>
              <a:t>1-</a:t>
            </a:r>
            <a:r>
              <a:rPr lang="fr-FR" sz="4000" dirty="0"/>
              <a:t>Cliquer sur le bouton    « Supprimer le scrutin » </a:t>
            </a:r>
          </a:p>
          <a:p>
            <a:pPr marL="0" indent="0" algn="ctr">
              <a:buNone/>
            </a:pPr>
            <a:r>
              <a:rPr lang="fr-FR" sz="4000" b="1" dirty="0"/>
              <a:t>2-</a:t>
            </a:r>
            <a:r>
              <a:rPr lang="fr-FR" sz="4000" dirty="0"/>
              <a:t>Confirmer la suppression du scrutin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scrutins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032DC2B-958D-38FA-19A1-78DB1DB95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570" y="3194864"/>
            <a:ext cx="18704242" cy="1052113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D9052699-55D3-F450-1CC3-99521A0A4846}"/>
              </a:ext>
            </a:extLst>
          </p:cNvPr>
          <p:cNvCxnSpPr/>
          <p:nvPr/>
        </p:nvCxnSpPr>
        <p:spPr>
          <a:xfrm flipH="1" flipV="1">
            <a:off x="16765587" y="9987736"/>
            <a:ext cx="609076" cy="5334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107281AA-7255-3925-74AF-5B3C649F4B0F}"/>
              </a:ext>
            </a:extLst>
          </p:cNvPr>
          <p:cNvCxnSpPr>
            <a:cxnSpLocks/>
          </p:cNvCxnSpPr>
          <p:nvPr/>
        </p:nvCxnSpPr>
        <p:spPr>
          <a:xfrm flipV="1">
            <a:off x="19051587" y="9333205"/>
            <a:ext cx="0" cy="654531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3414577"/>
      </p:ext>
    </p:extLst>
  </p:cSld>
  <p:clrMapOvr>
    <a:masterClrMapping/>
  </p:clrMapOvr>
  <p:transition spd="slow">
    <p:wip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2578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Il est possible </a:t>
            </a:r>
            <a:r>
              <a:rPr lang="fr-FR" sz="4000" b="1" dirty="0"/>
              <a:t>d’exporter la liste des scrutins</a:t>
            </a:r>
            <a:r>
              <a:rPr lang="fr-FR" sz="4000" dirty="0"/>
              <a:t>, en cliquant sur le bouton « Télécharger la liste », présent en bas de la page d’accueil de l’espace de gestion des scrutins</a:t>
            </a:r>
          </a:p>
          <a:p>
            <a:pPr marL="0" indent="0" algn="ctr">
              <a:buNone/>
            </a:pPr>
            <a:endParaRPr lang="fr-FR" sz="4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scrutins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0BE3BA9-5460-9077-EFDA-3ADC6C1FE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656" y="3194864"/>
            <a:ext cx="18704242" cy="10521136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8AF68B94-BAA3-D4C3-D099-6A859F0ECF24}"/>
              </a:ext>
            </a:extLst>
          </p:cNvPr>
          <p:cNvCxnSpPr/>
          <p:nvPr/>
        </p:nvCxnSpPr>
        <p:spPr>
          <a:xfrm flipH="1" flipV="1">
            <a:off x="16308387" y="12954000"/>
            <a:ext cx="609076" cy="5334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7318637"/>
      </p:ext>
    </p:extLst>
  </p:cSld>
  <p:clrMapOvr>
    <a:masterClrMapping/>
  </p:clrMapOvr>
  <p:transition spd="slow">
    <p:wip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7695" y="5181600"/>
            <a:ext cx="19450594" cy="7366716"/>
          </a:xfrm>
        </p:spPr>
        <p:txBody>
          <a:bodyPr anchor="ctr">
            <a:normAutofit/>
          </a:bodyPr>
          <a:lstStyle/>
          <a:p>
            <a:pPr marL="0" indent="0" algn="ctr">
              <a:spcBef>
                <a:spcPts val="1800"/>
              </a:spcBef>
              <a:buNone/>
            </a:pPr>
            <a:r>
              <a:rPr lang="fr-FR" sz="6000" b="1" dirty="0">
                <a:latin typeface="Calibri" panose="020F0502020204030204" pitchFamily="34" charset="0"/>
                <a:cs typeface="Calibri" panose="020F0502020204030204" pitchFamily="34" charset="0"/>
              </a:rPr>
              <a:t>4.Illustrations de l’espace de gestion des listes électorales</a:t>
            </a:r>
            <a:endParaRPr lang="fr-FR" sz="4000" b="1" i="1" u="none" strike="noStrike" cap="none" dirty="0">
              <a:solidFill>
                <a:schemeClr val="dk1"/>
              </a:solidFill>
              <a:latin typeface="Source Sans Pro ExtraLight"/>
              <a:ea typeface="Source Sans Pro ExtraLight"/>
              <a:cs typeface="Source Sans Pro ExtraLight"/>
              <a:sym typeface="Source Sans Pro Extra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lang="fr-FR" sz="6000" b="1" dirty="0"/>
          </a:p>
          <a:p>
            <a:pPr marL="0" indent="0">
              <a:buNone/>
            </a:pP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2206345120"/>
      </p:ext>
    </p:extLst>
  </p:cSld>
  <p:clrMapOvr>
    <a:masterClrMapping/>
  </p:clrMapOvr>
  <p:transition spd="slow">
    <p:wip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74" y="5851016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L’espace de gestion des listes électorales n’est accessible qu’aux profils de DRH centrales</a:t>
            </a:r>
          </a:p>
          <a:p>
            <a:pPr marL="0" indent="0" algn="ctr">
              <a:buNone/>
            </a:pPr>
            <a:endParaRPr lang="fr-FR" sz="4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listes électorales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6571D11-3E2C-43BC-F902-CA3FFD60F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570" y="3194864"/>
            <a:ext cx="18704242" cy="105211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1686490"/>
      </p:ext>
    </p:extLst>
  </p:cSld>
  <p:clrMapOvr>
    <a:masterClrMapping/>
  </p:clrMapOvr>
  <p:transition spd="slow">
    <p:wip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2578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Pour rechercher un électeur dans les listes électorales, il faut :</a:t>
            </a:r>
          </a:p>
          <a:p>
            <a:pPr marL="0" indent="0" algn="ctr">
              <a:buNone/>
            </a:pPr>
            <a:r>
              <a:rPr lang="fr-FR" sz="4000" b="1" dirty="0"/>
              <a:t>1-</a:t>
            </a:r>
            <a:r>
              <a:rPr lang="fr-FR" sz="4000" dirty="0"/>
              <a:t>Cliquer sur le bouton « Rechercher un électeur »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listes électorales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8141600-111B-2DD0-128B-8FF57BFC5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570" y="3194864"/>
            <a:ext cx="18704242" cy="1052113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1C1E938E-AB6F-2916-7BE9-359A5D7FA2AE}"/>
              </a:ext>
            </a:extLst>
          </p:cNvPr>
          <p:cNvCxnSpPr/>
          <p:nvPr/>
        </p:nvCxnSpPr>
        <p:spPr>
          <a:xfrm flipH="1" flipV="1">
            <a:off x="13565187" y="12954000"/>
            <a:ext cx="609076" cy="5334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244530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" y="4537148"/>
            <a:ext cx="5945193" cy="9178852"/>
          </a:xfrm>
        </p:spPr>
        <p:txBody>
          <a:bodyPr anchor="ctr">
            <a:normAutofit fontScale="85000" lnSpcReduction="20000"/>
          </a:bodyPr>
          <a:lstStyle/>
          <a:p>
            <a:pPr marL="0" indent="0" algn="ctr">
              <a:buNone/>
            </a:pPr>
            <a:r>
              <a:rPr lang="fr-FR" sz="4000" b="1" dirty="0">
                <a:solidFill>
                  <a:schemeClr val="tx1"/>
                </a:solidFill>
              </a:rPr>
              <a:t>La procédure de mot de passe perdu :</a:t>
            </a:r>
          </a:p>
          <a:p>
            <a:pPr marL="0" indent="0" algn="ctr">
              <a:buNone/>
            </a:pPr>
            <a:r>
              <a:rPr lang="fr-FR" sz="4000" dirty="0">
                <a:solidFill>
                  <a:schemeClr val="tx1"/>
                </a:solidFill>
              </a:rPr>
              <a:t>En cas de perte de ses codes d’accès</a:t>
            </a:r>
            <a:r>
              <a:rPr lang="fr-FR" sz="4000" dirty="0"/>
              <a:t>, l’utilisateur peut accéder à une procédure de secours depuis la page de connexion à l’espace de gestion des candidatures</a:t>
            </a:r>
          </a:p>
          <a:p>
            <a:pPr marL="0" indent="0" algn="ctr">
              <a:buNone/>
            </a:pPr>
            <a:endParaRPr lang="fr-FR" sz="40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fr-FR" sz="4000" b="1" dirty="0"/>
              <a:t>Pour obtenir de le renvoi de son mot de passe ainsi que de son identifiant, l’utilisateur doit :</a:t>
            </a:r>
          </a:p>
          <a:p>
            <a:pPr marL="0" indent="0" algn="ctr">
              <a:buNone/>
            </a:pPr>
            <a:r>
              <a:rPr lang="fr-FR" sz="4000" b="1" dirty="0"/>
              <a:t>1-</a:t>
            </a:r>
            <a:r>
              <a:rPr lang="fr-FR" sz="4000" dirty="0"/>
              <a:t>Saisir son adresse email professionnelle, sur laquelle un code de validation sera envoyé</a:t>
            </a:r>
          </a:p>
          <a:p>
            <a:pPr marL="0" indent="0" algn="ctr">
              <a:buNone/>
            </a:pPr>
            <a:r>
              <a:rPr lang="fr-FR" sz="4000" i="1" dirty="0"/>
              <a:t>Nota : </a:t>
            </a:r>
            <a:r>
              <a:rPr lang="fr-FR" sz="4000" dirty="0"/>
              <a:t>Cette adresse email doit figurer sur le profil d’accès de l’utilisateur, et doit lui avoir servi à s’inscrire à l’espace de gestion des candidatures</a:t>
            </a:r>
          </a:p>
          <a:p>
            <a:endParaRPr lang="fr-FR" sz="4000" dirty="0"/>
          </a:p>
          <a:p>
            <a:pPr marL="0" indent="0" algn="ctr">
              <a:buNone/>
            </a:pPr>
            <a:endParaRPr lang="fr-FR" sz="4000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Connexion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à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l’espace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gestion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8DF264C-684E-EA4A-B443-D5BBE744C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8982" y="3181482"/>
            <a:ext cx="18288000" cy="1053451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F4913CCC-BA26-4865-87CE-61091DE333C6}"/>
              </a:ext>
            </a:extLst>
          </p:cNvPr>
          <p:cNvCxnSpPr/>
          <p:nvPr/>
        </p:nvCxnSpPr>
        <p:spPr>
          <a:xfrm flipH="1">
            <a:off x="16917987" y="5638800"/>
            <a:ext cx="10668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8986704"/>
      </p:ext>
    </p:extLst>
  </p:cSld>
  <p:clrMapOvr>
    <a:masterClrMapping/>
  </p:clrMapOvr>
  <p:transition spd="slow">
    <p:wip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700226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2-</a:t>
            </a:r>
            <a:r>
              <a:rPr lang="fr-FR" sz="4000" dirty="0"/>
              <a:t>Inscrire les premières lettres du nom de la personne, puis cliquer sur le bouton « Rechercher »</a:t>
            </a:r>
          </a:p>
          <a:p>
            <a:pPr marL="0" indent="0" algn="ctr">
              <a:buNone/>
            </a:pPr>
            <a:r>
              <a:rPr lang="fr-FR" sz="4000" dirty="0"/>
              <a:t> Au minimum 3 lettres sont nécessaires pour lancer la recherche</a:t>
            </a:r>
          </a:p>
          <a:p>
            <a:pPr marL="0" indent="0" algn="ctr">
              <a:buNone/>
            </a:pPr>
            <a:r>
              <a:rPr lang="fr-FR" sz="4000" b="1" dirty="0"/>
              <a:t>3-</a:t>
            </a:r>
            <a:r>
              <a:rPr lang="fr-FR" sz="4000" dirty="0"/>
              <a:t>Sélectionner l’électeur souhaité dans les résultats de la recherche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listes électorales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93B90D7-1F82-C606-D50D-1BD686732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570" y="3194864"/>
            <a:ext cx="18704242" cy="1052113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5B7BC23C-BB03-AAEE-0D23-05A309DB2B22}"/>
              </a:ext>
            </a:extLst>
          </p:cNvPr>
          <p:cNvCxnSpPr/>
          <p:nvPr/>
        </p:nvCxnSpPr>
        <p:spPr>
          <a:xfrm flipH="1" flipV="1">
            <a:off x="15928173" y="5842946"/>
            <a:ext cx="609076" cy="5334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BD929ED7-A0E8-7219-7E92-F026CDA94214}"/>
              </a:ext>
            </a:extLst>
          </p:cNvPr>
          <p:cNvCxnSpPr>
            <a:cxnSpLocks/>
          </p:cNvCxnSpPr>
          <p:nvPr/>
        </p:nvCxnSpPr>
        <p:spPr>
          <a:xfrm flipV="1">
            <a:off x="15623635" y="7543800"/>
            <a:ext cx="0" cy="5334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28FBE0C0-87A8-5CF9-BA94-BF898FA8EF77}"/>
              </a:ext>
            </a:extLst>
          </p:cNvPr>
          <p:cNvCxnSpPr>
            <a:cxnSpLocks/>
          </p:cNvCxnSpPr>
          <p:nvPr/>
        </p:nvCxnSpPr>
        <p:spPr>
          <a:xfrm>
            <a:off x="10517187" y="6376346"/>
            <a:ext cx="53340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410609"/>
      </p:ext>
    </p:extLst>
  </p:cSld>
  <p:clrMapOvr>
    <a:masterClrMapping/>
  </p:clrMapOvr>
  <p:transition spd="slow">
    <p:wip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2578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4-</a:t>
            </a:r>
            <a:r>
              <a:rPr lang="fr-FR" sz="4000" dirty="0"/>
              <a:t>Accéder à sa fiche électeur en cliquant sur son nom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listes électorales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556AD8B-793D-54C0-926B-E7CAD7600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506" y="3194864"/>
            <a:ext cx="18765817" cy="105557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46225457"/>
      </p:ext>
    </p:extLst>
  </p:cSld>
  <p:clrMapOvr>
    <a:masterClrMapping/>
  </p:clrMapOvr>
  <p:transition spd="slow">
    <p:wip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2578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La fiche électeur contient l’ensemble des données concernant cet électeur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listes électorales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A40074B-01D8-7282-DEA6-8AF1D0F85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375" y="3166190"/>
            <a:ext cx="18792163" cy="105705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14672219"/>
      </p:ext>
    </p:extLst>
  </p:cSld>
  <p:clrMapOvr>
    <a:masterClrMapping/>
  </p:clrMapOvr>
  <p:transition spd="slow">
    <p:wip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2578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Il est possible d’effectuer une gestion différentiée des pastilles par scrutin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listes électorales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6C42C5B-5C21-9741-8D86-2C90ED871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941" y="3194864"/>
            <a:ext cx="18704242" cy="1052113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F37C08E3-989E-07E9-EE61-305FC19C24D7}"/>
              </a:ext>
            </a:extLst>
          </p:cNvPr>
          <p:cNvCxnSpPr>
            <a:cxnSpLocks/>
          </p:cNvCxnSpPr>
          <p:nvPr/>
        </p:nvCxnSpPr>
        <p:spPr>
          <a:xfrm flipH="1" flipV="1">
            <a:off x="15890081" y="11125200"/>
            <a:ext cx="685276" cy="5334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762492"/>
      </p:ext>
    </p:extLst>
  </p:cSld>
  <p:clrMapOvr>
    <a:masterClrMapping/>
  </p:clrMapOvr>
  <p:transition spd="slow">
    <p:wip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2578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Afin d’ajouter l’électeur dans un autre scrutin, il faut :</a:t>
            </a:r>
          </a:p>
          <a:p>
            <a:pPr marL="0" indent="0" algn="ctr">
              <a:buNone/>
            </a:pPr>
            <a:r>
              <a:rPr lang="fr-FR" sz="4000" b="1" dirty="0"/>
              <a:t>1-</a:t>
            </a:r>
            <a:r>
              <a:rPr lang="fr-FR" sz="4000" dirty="0"/>
              <a:t>Cliquer sur « Ajouter l’électeur dans la liste électorale d’un autre scrutin »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listes électorales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E3CE5B9-7585-879B-0472-87FE0EF97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570" y="3194864"/>
            <a:ext cx="18704242" cy="1052113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1B20EE58-19D8-970F-A04D-2422698935DE}"/>
              </a:ext>
            </a:extLst>
          </p:cNvPr>
          <p:cNvCxnSpPr>
            <a:cxnSpLocks/>
          </p:cNvCxnSpPr>
          <p:nvPr/>
        </p:nvCxnSpPr>
        <p:spPr>
          <a:xfrm flipH="1" flipV="1">
            <a:off x="16536987" y="12476018"/>
            <a:ext cx="685276" cy="5334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705310"/>
      </p:ext>
    </p:extLst>
  </p:cSld>
  <p:clrMapOvr>
    <a:masterClrMapping/>
  </p:clrMapOvr>
  <p:transition spd="slow">
    <p:wip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2578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dirty="0">
                <a:solidFill>
                  <a:schemeClr val="tx1"/>
                </a:solidFill>
              </a:rPr>
              <a:t>2-</a:t>
            </a:r>
            <a:r>
              <a:rPr lang="fr-FR" sz="4000" dirty="0">
                <a:solidFill>
                  <a:schemeClr val="tx1"/>
                </a:solidFill>
              </a:rPr>
              <a:t>Sélectionner le scrutin dans lequel l’électeur sera ajouté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listes électorales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A989661C-D3E3-97B8-14E2-ED8EA486CEFC}"/>
              </a:ext>
            </a:extLst>
          </p:cNvPr>
          <p:cNvGrpSpPr/>
          <p:nvPr/>
        </p:nvGrpSpPr>
        <p:grpSpPr>
          <a:xfrm>
            <a:off x="5574375" y="3181482"/>
            <a:ext cx="18792163" cy="10534518"/>
            <a:chOff x="3049587" y="2971800"/>
            <a:chExt cx="18288000" cy="10287000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7B9D593A-501B-C2DB-E111-1B0FC9E2E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9587" y="2971800"/>
              <a:ext cx="18288000" cy="10287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54302CA-6247-FEE3-4BF3-02C53DD475A7}"/>
                </a:ext>
              </a:extLst>
            </p:cNvPr>
            <p:cNvSpPr/>
            <p:nvPr/>
          </p:nvSpPr>
          <p:spPr>
            <a:xfrm>
              <a:off x="8459787" y="5105400"/>
              <a:ext cx="54864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191662863"/>
      </p:ext>
    </p:extLst>
  </p:cSld>
  <p:clrMapOvr>
    <a:masterClrMapping/>
  </p:clrMapOvr>
  <p:transition spd="slow">
    <p:wip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2578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Il est possible de </a:t>
            </a:r>
            <a:r>
              <a:rPr lang="fr-FR" sz="4000" b="1" dirty="0"/>
              <a:t>supprimer l’électeur d’un scrutin</a:t>
            </a:r>
            <a:r>
              <a:rPr lang="fr-FR" sz="4000" dirty="0"/>
              <a:t>, en cliquant sur la croix à droite du scrutin concerné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listes électorales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C2128E1-BC2F-638E-2974-BFE4BD6CA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982" y="3194864"/>
            <a:ext cx="18716556" cy="1052806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2474E8E9-4E79-EDE5-DFBC-0AE50A86E6EF}"/>
              </a:ext>
            </a:extLst>
          </p:cNvPr>
          <p:cNvCxnSpPr>
            <a:cxnSpLocks/>
          </p:cNvCxnSpPr>
          <p:nvPr/>
        </p:nvCxnSpPr>
        <p:spPr>
          <a:xfrm flipH="1" flipV="1">
            <a:off x="17991691" y="11125200"/>
            <a:ext cx="685276" cy="5334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5230773"/>
      </p:ext>
    </p:extLst>
  </p:cSld>
  <p:clrMapOvr>
    <a:masterClrMapping/>
  </p:clrMapOvr>
  <p:transition spd="slow">
    <p:wip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2578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Il est également possible de </a:t>
            </a:r>
            <a:r>
              <a:rPr lang="fr-FR" sz="4000" b="1" dirty="0"/>
              <a:t>supprimer la fiche électeur dans son ensemble</a:t>
            </a:r>
            <a:r>
              <a:rPr lang="fr-FR" sz="4000" dirty="0"/>
              <a:t>, en cliquant sur le bouton « Supprimer l’électeur »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listes électorales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175C9D7-737A-FDE2-FA00-D7BD87086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9793" y="3194864"/>
            <a:ext cx="18704242" cy="1052113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60020C81-7054-439D-1B07-815671B65765}"/>
              </a:ext>
            </a:extLst>
          </p:cNvPr>
          <p:cNvCxnSpPr>
            <a:cxnSpLocks/>
          </p:cNvCxnSpPr>
          <p:nvPr/>
        </p:nvCxnSpPr>
        <p:spPr>
          <a:xfrm flipH="1" flipV="1">
            <a:off x="16917987" y="13195979"/>
            <a:ext cx="685276" cy="5334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990994"/>
      </p:ext>
    </p:extLst>
  </p:cSld>
  <p:clrMapOvr>
    <a:masterClrMapping/>
  </p:clrMapOvr>
  <p:transition spd="slow">
    <p:wip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2578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>
                <a:solidFill>
                  <a:schemeClr val="tx1"/>
                </a:solidFill>
              </a:rPr>
              <a:t>Le bouton </a:t>
            </a:r>
            <a:r>
              <a:rPr lang="fr-FR" sz="4000" b="1" dirty="0">
                <a:solidFill>
                  <a:schemeClr val="tx1"/>
                </a:solidFill>
              </a:rPr>
              <a:t>« Télécharger toutes les listes électorales » </a:t>
            </a:r>
            <a:r>
              <a:rPr lang="fr-FR" sz="4000" dirty="0">
                <a:solidFill>
                  <a:schemeClr val="tx1"/>
                </a:solidFill>
              </a:rPr>
              <a:t>permet d’exporter l’ensemble des listes électorales en un seul fichier Excel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listes électorales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B13658B-704B-380C-1171-C8ADF8550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530" y="3215408"/>
            <a:ext cx="18704242" cy="1052113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D387A969-D7C8-6CC9-4270-7F7C739050B0}"/>
              </a:ext>
            </a:extLst>
          </p:cNvPr>
          <p:cNvCxnSpPr>
            <a:cxnSpLocks/>
          </p:cNvCxnSpPr>
          <p:nvPr/>
        </p:nvCxnSpPr>
        <p:spPr>
          <a:xfrm flipH="1" flipV="1">
            <a:off x="16232719" y="12926172"/>
            <a:ext cx="685276" cy="5334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517504"/>
      </p:ext>
    </p:extLst>
  </p:cSld>
  <p:clrMapOvr>
    <a:masterClrMapping/>
  </p:clrMapOvr>
  <p:transition spd="slow">
    <p:wip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"/>
            <a:ext cx="24387170" cy="318148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6" y="0"/>
            <a:ext cx="16232725" cy="318148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232711" y="-2"/>
            <a:ext cx="8154457" cy="318148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819" y="-2"/>
            <a:ext cx="23468347" cy="3194866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0D0EA-E099-E178-0491-7A1FAE26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" y="5257800"/>
            <a:ext cx="5533101" cy="78883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La colonne « Code scrutin » permet </a:t>
            </a:r>
            <a:r>
              <a:rPr lang="fr-FR" sz="4000" b="1" dirty="0">
                <a:solidFill>
                  <a:schemeClr val="tx1"/>
                </a:solidFill>
              </a:rPr>
              <a:t>d’accéder à la liste électorale d’un scrutin </a:t>
            </a:r>
            <a:r>
              <a:rPr lang="fr-FR" sz="4000" dirty="0">
                <a:solidFill>
                  <a:schemeClr val="tx1"/>
                </a:solidFill>
              </a:rPr>
              <a:t>en particulier</a:t>
            </a:r>
          </a:p>
          <a:p>
            <a:pPr marL="0" indent="0">
              <a:buNone/>
            </a:pPr>
            <a:endParaRPr lang="fr-FR" sz="4000" dirty="0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395DF2-F1AE-E1DD-717D-7187B0B2B25D}"/>
              </a:ext>
            </a:extLst>
          </p:cNvPr>
          <p:cNvSpPr txBox="1"/>
          <p:nvPr/>
        </p:nvSpPr>
        <p:spPr>
          <a:xfrm>
            <a:off x="2211388" y="990600"/>
            <a:ext cx="182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Espace de gestion des listes électorales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DB9A03-5C95-9986-54FE-549128D21D9F}"/>
              </a:ext>
            </a:extLst>
          </p:cNvPr>
          <p:cNvSpPr/>
          <p:nvPr/>
        </p:nvSpPr>
        <p:spPr>
          <a:xfrm>
            <a:off x="2043880" y="4368118"/>
            <a:ext cx="1981200" cy="19050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3600" dirty="0">
                <a:solidFill>
                  <a:srgbClr val="217EC1"/>
                </a:solidFill>
              </a:rPr>
              <a:t>DRH</a:t>
            </a:r>
          </a:p>
          <a:p>
            <a:pPr algn="ctr"/>
            <a:r>
              <a:rPr lang="fr-FR" sz="3600" dirty="0">
                <a:solidFill>
                  <a:srgbClr val="217EC1"/>
                </a:solidFill>
              </a:rPr>
              <a:t>centrale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9BCFB8E-7F9A-A2E5-D02C-34C995AD5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780" y="3181482"/>
            <a:ext cx="18728032" cy="1053451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A9273DE3-F8F6-E99A-CAFF-02A928BC5D40}"/>
              </a:ext>
            </a:extLst>
          </p:cNvPr>
          <p:cNvCxnSpPr>
            <a:cxnSpLocks/>
          </p:cNvCxnSpPr>
          <p:nvPr/>
        </p:nvCxnSpPr>
        <p:spPr>
          <a:xfrm flipH="1" flipV="1">
            <a:off x="11508307" y="5621592"/>
            <a:ext cx="685276" cy="5334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7967745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5035</Words>
  <Application>Microsoft Office PowerPoint</Application>
  <PresentationFormat>Personnalisé</PresentationFormat>
  <Paragraphs>799</Paragraphs>
  <Slides>155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155</vt:i4>
      </vt:variant>
    </vt:vector>
  </HeadingPairs>
  <TitlesOfParts>
    <vt:vector size="162" baseType="lpstr">
      <vt:lpstr>Arial</vt:lpstr>
      <vt:lpstr>Calibri</vt:lpstr>
      <vt:lpstr>Calibri (Corps)</vt:lpstr>
      <vt:lpstr>Calibri Light</vt:lpstr>
      <vt:lpstr>Source Sans Pro ExtraLight</vt:lpstr>
      <vt:lpstr>Conception personnalisée</vt:lpstr>
      <vt:lpstr>Thème Office</vt:lpstr>
      <vt:lpstr>Neovote Elections professionnelles 2022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Neovote</dc:title>
  <dc:subject/>
  <dc:creator>Henri</dc:creator>
  <cp:keywords/>
  <dc:description/>
  <cp:lastModifiedBy>GROGNU Laurent</cp:lastModifiedBy>
  <cp:revision>1564</cp:revision>
  <cp:lastPrinted>2015-06-30T20:56:02Z</cp:lastPrinted>
  <dcterms:created xsi:type="dcterms:W3CDTF">2014-11-10T20:05:35Z</dcterms:created>
  <dcterms:modified xsi:type="dcterms:W3CDTF">2022-05-23T15:22:32Z</dcterms:modified>
  <cp:category/>
</cp:coreProperties>
</file>